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82"/>
  </p:notesMasterIdLst>
  <p:handoutMasterIdLst>
    <p:handoutMasterId r:id="rId83"/>
  </p:handoutMasterIdLst>
  <p:sldIdLst>
    <p:sldId id="258" r:id="rId2"/>
    <p:sldId id="306" r:id="rId3"/>
    <p:sldId id="307" r:id="rId4"/>
    <p:sldId id="308" r:id="rId5"/>
    <p:sldId id="309" r:id="rId6"/>
    <p:sldId id="310" r:id="rId7"/>
    <p:sldId id="311" r:id="rId8"/>
    <p:sldId id="312" r:id="rId9"/>
    <p:sldId id="313" r:id="rId10"/>
    <p:sldId id="314" r:id="rId11"/>
    <p:sldId id="329" r:id="rId12"/>
    <p:sldId id="315" r:id="rId13"/>
    <p:sldId id="316" r:id="rId14"/>
    <p:sldId id="317" r:id="rId15"/>
    <p:sldId id="321" r:id="rId16"/>
    <p:sldId id="320" r:id="rId17"/>
    <p:sldId id="369" r:id="rId18"/>
    <p:sldId id="370" r:id="rId19"/>
    <p:sldId id="318" r:id="rId20"/>
    <p:sldId id="322" r:id="rId21"/>
    <p:sldId id="323" r:id="rId22"/>
    <p:sldId id="371" r:id="rId23"/>
    <p:sldId id="372" r:id="rId24"/>
    <p:sldId id="373" r:id="rId25"/>
    <p:sldId id="375" r:id="rId26"/>
    <p:sldId id="376" r:id="rId27"/>
    <p:sldId id="377" r:id="rId28"/>
    <p:sldId id="378" r:id="rId29"/>
    <p:sldId id="379" r:id="rId30"/>
    <p:sldId id="380" r:id="rId31"/>
    <p:sldId id="381" r:id="rId32"/>
    <p:sldId id="382" r:id="rId33"/>
    <p:sldId id="383" r:id="rId34"/>
    <p:sldId id="384" r:id="rId35"/>
    <p:sldId id="385" r:id="rId36"/>
    <p:sldId id="319" r:id="rId37"/>
    <p:sldId id="325" r:id="rId38"/>
    <p:sldId id="326" r:id="rId39"/>
    <p:sldId id="327" r:id="rId40"/>
    <p:sldId id="368" r:id="rId41"/>
    <p:sldId id="330" r:id="rId42"/>
    <p:sldId id="331" r:id="rId43"/>
    <p:sldId id="332" r:id="rId44"/>
    <p:sldId id="333" r:id="rId45"/>
    <p:sldId id="328" r:id="rId46"/>
    <p:sldId id="334" r:id="rId47"/>
    <p:sldId id="335" r:id="rId48"/>
    <p:sldId id="336" r:id="rId49"/>
    <p:sldId id="337" r:id="rId50"/>
    <p:sldId id="338" r:id="rId51"/>
    <p:sldId id="361" r:id="rId52"/>
    <p:sldId id="362" r:id="rId53"/>
    <p:sldId id="363" r:id="rId54"/>
    <p:sldId id="364" r:id="rId55"/>
    <p:sldId id="365" r:id="rId56"/>
    <p:sldId id="366" r:id="rId57"/>
    <p:sldId id="367" r:id="rId58"/>
    <p:sldId id="339" r:id="rId59"/>
    <p:sldId id="340" r:id="rId60"/>
    <p:sldId id="341" r:id="rId61"/>
    <p:sldId id="342" r:id="rId62"/>
    <p:sldId id="343" r:id="rId63"/>
    <p:sldId id="386" r:id="rId64"/>
    <p:sldId id="344" r:id="rId65"/>
    <p:sldId id="345" r:id="rId66"/>
    <p:sldId id="346" r:id="rId67"/>
    <p:sldId id="347" r:id="rId68"/>
    <p:sldId id="348" r:id="rId69"/>
    <p:sldId id="349" r:id="rId70"/>
    <p:sldId id="355" r:id="rId71"/>
    <p:sldId id="350" r:id="rId72"/>
    <p:sldId id="351" r:id="rId73"/>
    <p:sldId id="352" r:id="rId74"/>
    <p:sldId id="354" r:id="rId75"/>
    <p:sldId id="356" r:id="rId76"/>
    <p:sldId id="357" r:id="rId77"/>
    <p:sldId id="358" r:id="rId78"/>
    <p:sldId id="359" r:id="rId79"/>
    <p:sldId id="360" r:id="rId80"/>
    <p:sldId id="288" r:id="rId8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B8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152" autoAdjust="0"/>
  </p:normalViewPr>
  <p:slideViewPr>
    <p:cSldViewPr>
      <p:cViewPr>
        <p:scale>
          <a:sx n="59" d="100"/>
          <a:sy n="59" d="100"/>
        </p:scale>
        <p:origin x="2146" y="72"/>
      </p:cViewPr>
      <p:guideLst>
        <p:guide orient="horz" pos="2160"/>
        <p:guide pos="2880"/>
      </p:guideLst>
    </p:cSldViewPr>
  </p:slideViewPr>
  <p:notesTextViewPr>
    <p:cViewPr>
      <p:scale>
        <a:sx n="1" d="1"/>
        <a:sy n="1" d="1"/>
      </p:scale>
      <p:origin x="0" y="0"/>
    </p:cViewPr>
  </p:notesTextViewPr>
  <p:notesViewPr>
    <p:cSldViewPr>
      <p:cViewPr varScale="1">
        <p:scale>
          <a:sx n="64" d="100"/>
          <a:sy n="64" d="100"/>
        </p:scale>
        <p:origin x="1133"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FDBBA-E983-4F2E-A006-540F05833EE0}" type="doc">
      <dgm:prSet loTypeId="urn:microsoft.com/office/officeart/2005/8/layout/radial3" loCatId="relationship" qsTypeId="urn:microsoft.com/office/officeart/2005/8/quickstyle/simple2" qsCatId="simple" csTypeId="urn:microsoft.com/office/officeart/2005/8/colors/accent1_2" csCatId="accent1" phldr="1"/>
      <dgm:spPr/>
      <dgm:t>
        <a:bodyPr/>
        <a:lstStyle/>
        <a:p>
          <a:endParaRPr lang="en-US"/>
        </a:p>
      </dgm:t>
    </dgm:pt>
    <dgm:pt modelId="{6618BFBE-0DA6-4F1D-97EE-38F6E6C2160D}">
      <dgm:prSet phldrT="[Text]" custT="1"/>
      <dgm:spPr>
        <a:xfrm>
          <a:off x="1504947" y="706167"/>
          <a:ext cx="2476505" cy="2427555"/>
        </a:xfrm>
        <a:solidFill>
          <a:srgbClr val="C00000">
            <a:alpha val="50000"/>
          </a:srgbClr>
        </a:solidFill>
        <a:ln w="38100" cap="flat" cmpd="sng" algn="ctr">
          <a:solidFill>
            <a:sysClr val="window" lastClr="FFFFFF">
              <a:hueOff val="0"/>
              <a:satOff val="0"/>
              <a:lumOff val="0"/>
              <a:alphaOff val="0"/>
            </a:sysClr>
          </a:solidFill>
          <a:prstDash val="solid"/>
        </a:ln>
        <a:effectLst/>
      </dgm:spPr>
      <dgm:t>
        <a:bodyPr/>
        <a:lstStyle/>
        <a:p>
          <a:r>
            <a:rPr lang="en-US" sz="4000" b="1" dirty="0" smtClean="0">
              <a:solidFill>
                <a:srgbClr val="FFC000"/>
              </a:solidFill>
              <a:latin typeface="+mn-lt"/>
              <a:ea typeface="+mn-ea"/>
              <a:cs typeface="+mn-cs"/>
            </a:rPr>
            <a:t>Constitutional</a:t>
          </a:r>
          <a:r>
            <a:rPr lang="en-US" sz="4600" dirty="0" smtClean="0">
              <a:solidFill>
                <a:srgbClr val="FFC000"/>
              </a:solidFill>
              <a:latin typeface="+mn-lt"/>
              <a:ea typeface="+mn-ea"/>
              <a:cs typeface="+mn-cs"/>
            </a:rPr>
            <a:t> </a:t>
          </a:r>
          <a:r>
            <a:rPr lang="en-US" sz="4000" b="1" dirty="0">
              <a:solidFill>
                <a:srgbClr val="FFC000"/>
              </a:solidFill>
              <a:latin typeface="+mn-lt"/>
              <a:ea typeface="+mn-ea"/>
              <a:cs typeface="+mn-cs"/>
            </a:rPr>
            <a:t>Policing</a:t>
          </a:r>
        </a:p>
      </dgm:t>
    </dgm:pt>
    <dgm:pt modelId="{1A5FA56A-8A9F-4EC4-B347-347B2C8C5746}" type="parTrans" cxnId="{FD186C1B-86E7-4625-A1EC-B17D12D5887D}">
      <dgm:prSet/>
      <dgm:spPr/>
      <dgm:t>
        <a:bodyPr/>
        <a:lstStyle/>
        <a:p>
          <a:endParaRPr lang="en-US">
            <a:solidFill>
              <a:srgbClr val="FFC000"/>
            </a:solidFill>
          </a:endParaRPr>
        </a:p>
      </dgm:t>
    </dgm:pt>
    <dgm:pt modelId="{3AB9EB3E-F34A-4C89-96CF-FF5C9045D582}" type="sibTrans" cxnId="{FD186C1B-86E7-4625-A1EC-B17D12D5887D}">
      <dgm:prSet/>
      <dgm:spPr/>
      <dgm:t>
        <a:bodyPr/>
        <a:lstStyle/>
        <a:p>
          <a:endParaRPr lang="en-US">
            <a:solidFill>
              <a:srgbClr val="FFC000"/>
            </a:solidFill>
          </a:endParaRPr>
        </a:p>
      </dgm:t>
    </dgm:pt>
    <dgm:pt modelId="{5AF331A9-94B7-48D5-A152-70CE97CDEA15}">
      <dgm:prSet phldrT="[Text]" custT="1"/>
      <dgm:spPr>
        <a:xfrm>
          <a:off x="947031" y="1879737"/>
          <a:ext cx="1377062" cy="1359399"/>
        </a:xfrm>
        <a:solidFill>
          <a:schemeClr val="accent3">
            <a:lumMod val="75000"/>
            <a:alpha val="50000"/>
          </a:schemeClr>
        </a:solidFill>
        <a:ln w="38100" cap="flat" cmpd="sng" algn="ctr">
          <a:solidFill>
            <a:sysClr val="window" lastClr="FFFFFF">
              <a:hueOff val="0"/>
              <a:satOff val="0"/>
              <a:lumOff val="0"/>
              <a:alphaOff val="0"/>
            </a:sysClr>
          </a:solidFill>
          <a:prstDash val="solid"/>
        </a:ln>
        <a:effectLst/>
      </dgm:spPr>
      <dgm:t>
        <a:bodyPr/>
        <a:lstStyle/>
        <a:p>
          <a:r>
            <a:rPr lang="en-US" sz="2400" b="1" dirty="0">
              <a:solidFill>
                <a:srgbClr val="FFC000"/>
              </a:solidFill>
              <a:latin typeface="+mn-lt"/>
              <a:ea typeface="+mn-ea"/>
              <a:cs typeface="+mn-cs"/>
            </a:rPr>
            <a:t>SUPERVISION</a:t>
          </a:r>
          <a:endParaRPr lang="en-US" sz="2400" dirty="0">
            <a:solidFill>
              <a:srgbClr val="FFC000"/>
            </a:solidFill>
            <a:latin typeface="+mn-lt"/>
            <a:ea typeface="+mn-ea"/>
            <a:cs typeface="+mn-cs"/>
          </a:endParaRPr>
        </a:p>
      </dgm:t>
    </dgm:pt>
    <dgm:pt modelId="{732F6F8E-BE1D-4720-935B-3CCE0CC66FFB}" type="parTrans" cxnId="{5BE53D6C-EFEE-40DE-8313-E83C9C6556C7}">
      <dgm:prSet/>
      <dgm:spPr/>
      <dgm:t>
        <a:bodyPr/>
        <a:lstStyle/>
        <a:p>
          <a:endParaRPr lang="en-US">
            <a:solidFill>
              <a:srgbClr val="FFC000"/>
            </a:solidFill>
          </a:endParaRPr>
        </a:p>
      </dgm:t>
    </dgm:pt>
    <dgm:pt modelId="{9CD16C86-124A-4FD0-B3EF-F8EB250C2370}" type="sibTrans" cxnId="{5BE53D6C-EFEE-40DE-8313-E83C9C6556C7}">
      <dgm:prSet/>
      <dgm:spPr/>
      <dgm:t>
        <a:bodyPr/>
        <a:lstStyle/>
        <a:p>
          <a:endParaRPr lang="en-US">
            <a:solidFill>
              <a:srgbClr val="FFC000"/>
            </a:solidFill>
          </a:endParaRPr>
        </a:p>
      </dgm:t>
    </dgm:pt>
    <dgm:pt modelId="{33DB5DF2-9D98-4361-B82A-886FEE704C37}">
      <dgm:prSet phldrT="[Text]" custT="1"/>
      <dgm:spPr>
        <a:xfrm>
          <a:off x="2054668" y="142239"/>
          <a:ext cx="1377062" cy="1359399"/>
        </a:xfrm>
        <a:solidFill>
          <a:schemeClr val="accent2">
            <a:lumMod val="75000"/>
            <a:alpha val="50000"/>
          </a:schemeClr>
        </a:solidFill>
        <a:ln w="38100" cap="flat" cmpd="sng" algn="ctr">
          <a:solidFill>
            <a:sysClr val="window" lastClr="FFFFFF">
              <a:hueOff val="0"/>
              <a:satOff val="0"/>
              <a:lumOff val="0"/>
              <a:alphaOff val="0"/>
            </a:sysClr>
          </a:solidFill>
          <a:prstDash val="solid"/>
        </a:ln>
        <a:effectLst/>
      </dgm:spPr>
      <dgm:t>
        <a:bodyPr/>
        <a:lstStyle/>
        <a:p>
          <a:r>
            <a:rPr lang="en-US" sz="2400" b="1" dirty="0">
              <a:solidFill>
                <a:srgbClr val="FFC000"/>
              </a:solidFill>
              <a:latin typeface="Arial" panose="020B0604020202020204" pitchFamily="34" charset="0"/>
              <a:ea typeface="+mn-ea"/>
              <a:cs typeface="Arial" panose="020B0604020202020204" pitchFamily="34" charset="0"/>
            </a:rPr>
            <a:t>POLICY</a:t>
          </a:r>
        </a:p>
      </dgm:t>
    </dgm:pt>
    <dgm:pt modelId="{E228FAA0-E0A3-4B68-B55D-7F450E2F259F}" type="parTrans" cxnId="{7233C225-1312-4D57-B77F-77B406682D85}">
      <dgm:prSet/>
      <dgm:spPr/>
      <dgm:t>
        <a:bodyPr/>
        <a:lstStyle/>
        <a:p>
          <a:endParaRPr lang="en-US">
            <a:solidFill>
              <a:srgbClr val="FFC000"/>
            </a:solidFill>
          </a:endParaRPr>
        </a:p>
      </dgm:t>
    </dgm:pt>
    <dgm:pt modelId="{5B7CDD9B-C149-4E64-86B8-14A6C6B90BAB}" type="sibTrans" cxnId="{7233C225-1312-4D57-B77F-77B406682D85}">
      <dgm:prSet/>
      <dgm:spPr/>
      <dgm:t>
        <a:bodyPr/>
        <a:lstStyle/>
        <a:p>
          <a:endParaRPr lang="en-US">
            <a:solidFill>
              <a:srgbClr val="FFC000"/>
            </a:solidFill>
          </a:endParaRPr>
        </a:p>
      </dgm:t>
    </dgm:pt>
    <dgm:pt modelId="{3FC52041-F295-47AD-8090-1627A6D4BBFE}">
      <dgm:prSet phldrT="[Text]" custT="1"/>
      <dgm:spPr>
        <a:xfrm>
          <a:off x="3171821" y="1879737"/>
          <a:ext cx="1377062" cy="1359399"/>
        </a:xfrm>
        <a:solidFill>
          <a:schemeClr val="accent3">
            <a:lumMod val="75000"/>
            <a:alpha val="50000"/>
          </a:schemeClr>
        </a:solidFill>
        <a:ln w="38100" cap="flat" cmpd="sng" algn="ctr">
          <a:solidFill>
            <a:sysClr val="window" lastClr="FFFFFF">
              <a:hueOff val="0"/>
              <a:satOff val="0"/>
              <a:lumOff val="0"/>
              <a:alphaOff val="0"/>
            </a:sysClr>
          </a:solidFill>
          <a:prstDash val="solid"/>
        </a:ln>
        <a:effectLst/>
      </dgm:spPr>
      <dgm:t>
        <a:bodyPr/>
        <a:lstStyle/>
        <a:p>
          <a:r>
            <a:rPr lang="en-US" sz="2400" b="1" dirty="0">
              <a:solidFill>
                <a:srgbClr val="FFC000"/>
              </a:solidFill>
              <a:latin typeface="+mn-lt"/>
              <a:ea typeface="+mn-ea"/>
              <a:cs typeface="+mn-cs"/>
            </a:rPr>
            <a:t>TRAINING</a:t>
          </a:r>
        </a:p>
      </dgm:t>
    </dgm:pt>
    <dgm:pt modelId="{8BF177BF-62E1-4223-8F28-0A28FEFBA53D}" type="sibTrans" cxnId="{43D1427C-6150-4BAB-A7B4-E59DB4C6EEB0}">
      <dgm:prSet/>
      <dgm:spPr/>
      <dgm:t>
        <a:bodyPr/>
        <a:lstStyle/>
        <a:p>
          <a:endParaRPr lang="en-US">
            <a:solidFill>
              <a:srgbClr val="FFC000"/>
            </a:solidFill>
          </a:endParaRPr>
        </a:p>
      </dgm:t>
    </dgm:pt>
    <dgm:pt modelId="{75264012-0097-4A87-BEAD-7B1D6181DAA2}" type="parTrans" cxnId="{43D1427C-6150-4BAB-A7B4-E59DB4C6EEB0}">
      <dgm:prSet/>
      <dgm:spPr/>
      <dgm:t>
        <a:bodyPr/>
        <a:lstStyle/>
        <a:p>
          <a:endParaRPr lang="en-US">
            <a:solidFill>
              <a:srgbClr val="FFC000"/>
            </a:solidFill>
          </a:endParaRPr>
        </a:p>
      </dgm:t>
    </dgm:pt>
    <dgm:pt modelId="{1C485EFB-D477-4223-BF13-950582496A0F}" type="pres">
      <dgm:prSet presAssocID="{3E6FDBBA-E983-4F2E-A006-540F05833EE0}" presName="composite" presStyleCnt="0">
        <dgm:presLayoutVars>
          <dgm:chMax val="1"/>
          <dgm:dir/>
          <dgm:resizeHandles val="exact"/>
        </dgm:presLayoutVars>
      </dgm:prSet>
      <dgm:spPr/>
      <dgm:t>
        <a:bodyPr/>
        <a:lstStyle/>
        <a:p>
          <a:endParaRPr lang="en-US"/>
        </a:p>
      </dgm:t>
    </dgm:pt>
    <dgm:pt modelId="{7BDB1851-021D-431B-8ADF-151D0FBB4C28}" type="pres">
      <dgm:prSet presAssocID="{3E6FDBBA-E983-4F2E-A006-540F05833EE0}" presName="radial" presStyleCnt="0">
        <dgm:presLayoutVars>
          <dgm:animLvl val="ctr"/>
        </dgm:presLayoutVars>
      </dgm:prSet>
      <dgm:spPr/>
    </dgm:pt>
    <dgm:pt modelId="{C7EA3A8E-2676-40CC-8F25-2624BC91D4CD}" type="pres">
      <dgm:prSet presAssocID="{6618BFBE-0DA6-4F1D-97EE-38F6E6C2160D}" presName="centerShape" presStyleLbl="vennNode1" presStyleIdx="0" presStyleCnt="4" custScaleX="136648" custScaleY="126603"/>
      <dgm:spPr>
        <a:prstGeom prst="ellipse">
          <a:avLst/>
        </a:prstGeom>
      </dgm:spPr>
      <dgm:t>
        <a:bodyPr/>
        <a:lstStyle/>
        <a:p>
          <a:endParaRPr lang="en-US"/>
        </a:p>
      </dgm:t>
    </dgm:pt>
    <dgm:pt modelId="{20D7869A-58CA-4FEF-9977-B0F4D5B7FF85}" type="pres">
      <dgm:prSet presAssocID="{33DB5DF2-9D98-4361-B82A-886FEE704C37}" presName="node" presStyleLbl="vennNode1" presStyleIdx="1" presStyleCnt="4" custScaleX="149608" custScaleY="153261" custRadScaleRad="85850">
        <dgm:presLayoutVars>
          <dgm:bulletEnabled val="1"/>
        </dgm:presLayoutVars>
      </dgm:prSet>
      <dgm:spPr>
        <a:prstGeom prst="ellipse">
          <a:avLst/>
        </a:prstGeom>
      </dgm:spPr>
      <dgm:t>
        <a:bodyPr/>
        <a:lstStyle/>
        <a:p>
          <a:endParaRPr lang="en-US"/>
        </a:p>
      </dgm:t>
    </dgm:pt>
    <dgm:pt modelId="{5D82F283-B0F0-4A4E-85DD-76E31E5C8679}" type="pres">
      <dgm:prSet presAssocID="{3FC52041-F295-47AD-8090-1627A6D4BBFE}" presName="node" presStyleLbl="vennNode1" presStyleIdx="2" presStyleCnt="4" custScaleX="152690" custScaleY="159276" custRadScaleRad="119073" custRadScaleInc="-2650">
        <dgm:presLayoutVars>
          <dgm:bulletEnabled val="1"/>
        </dgm:presLayoutVars>
      </dgm:prSet>
      <dgm:spPr>
        <a:prstGeom prst="ellipse">
          <a:avLst/>
        </a:prstGeom>
      </dgm:spPr>
      <dgm:t>
        <a:bodyPr/>
        <a:lstStyle/>
        <a:p>
          <a:endParaRPr lang="en-US"/>
        </a:p>
      </dgm:t>
    </dgm:pt>
    <dgm:pt modelId="{D4C32A76-8D77-4C1B-8345-8BE3C56A2E82}" type="pres">
      <dgm:prSet presAssocID="{5AF331A9-94B7-48D5-A152-70CE97CDEA15}" presName="node" presStyleLbl="vennNode1" presStyleIdx="3" presStyleCnt="4" custScaleX="156220" custScaleY="162739" custRadScaleRad="113093" custRadScaleInc="3769">
        <dgm:presLayoutVars>
          <dgm:bulletEnabled val="1"/>
        </dgm:presLayoutVars>
      </dgm:prSet>
      <dgm:spPr>
        <a:prstGeom prst="ellipse">
          <a:avLst/>
        </a:prstGeom>
      </dgm:spPr>
      <dgm:t>
        <a:bodyPr/>
        <a:lstStyle/>
        <a:p>
          <a:endParaRPr lang="en-US"/>
        </a:p>
      </dgm:t>
    </dgm:pt>
  </dgm:ptLst>
  <dgm:cxnLst>
    <dgm:cxn modelId="{C036EADA-30C8-4B84-BB52-2DE5A0A1817F}" type="presOf" srcId="{33DB5DF2-9D98-4361-B82A-886FEE704C37}" destId="{20D7869A-58CA-4FEF-9977-B0F4D5B7FF85}" srcOrd="0" destOrd="0" presId="urn:microsoft.com/office/officeart/2005/8/layout/radial3"/>
    <dgm:cxn modelId="{C4768F1B-872B-401F-B753-9FC55EDE2D13}" type="presOf" srcId="{3E6FDBBA-E983-4F2E-A006-540F05833EE0}" destId="{1C485EFB-D477-4223-BF13-950582496A0F}" srcOrd="0" destOrd="0" presId="urn:microsoft.com/office/officeart/2005/8/layout/radial3"/>
    <dgm:cxn modelId="{43D1427C-6150-4BAB-A7B4-E59DB4C6EEB0}" srcId="{6618BFBE-0DA6-4F1D-97EE-38F6E6C2160D}" destId="{3FC52041-F295-47AD-8090-1627A6D4BBFE}" srcOrd="1" destOrd="0" parTransId="{75264012-0097-4A87-BEAD-7B1D6181DAA2}" sibTransId="{8BF177BF-62E1-4223-8F28-0A28FEFBA53D}"/>
    <dgm:cxn modelId="{5BE53D6C-EFEE-40DE-8313-E83C9C6556C7}" srcId="{6618BFBE-0DA6-4F1D-97EE-38F6E6C2160D}" destId="{5AF331A9-94B7-48D5-A152-70CE97CDEA15}" srcOrd="2" destOrd="0" parTransId="{732F6F8E-BE1D-4720-935B-3CCE0CC66FFB}" sibTransId="{9CD16C86-124A-4FD0-B3EF-F8EB250C2370}"/>
    <dgm:cxn modelId="{7233C225-1312-4D57-B77F-77B406682D85}" srcId="{6618BFBE-0DA6-4F1D-97EE-38F6E6C2160D}" destId="{33DB5DF2-9D98-4361-B82A-886FEE704C37}" srcOrd="0" destOrd="0" parTransId="{E228FAA0-E0A3-4B68-B55D-7F450E2F259F}" sibTransId="{5B7CDD9B-C149-4E64-86B8-14A6C6B90BAB}"/>
    <dgm:cxn modelId="{6FDAC80E-C562-4C27-8841-477F3E00E5B0}" type="presOf" srcId="{5AF331A9-94B7-48D5-A152-70CE97CDEA15}" destId="{D4C32A76-8D77-4C1B-8345-8BE3C56A2E82}" srcOrd="0" destOrd="0" presId="urn:microsoft.com/office/officeart/2005/8/layout/radial3"/>
    <dgm:cxn modelId="{FD186C1B-86E7-4625-A1EC-B17D12D5887D}" srcId="{3E6FDBBA-E983-4F2E-A006-540F05833EE0}" destId="{6618BFBE-0DA6-4F1D-97EE-38F6E6C2160D}" srcOrd="0" destOrd="0" parTransId="{1A5FA56A-8A9F-4EC4-B347-347B2C8C5746}" sibTransId="{3AB9EB3E-F34A-4C89-96CF-FF5C9045D582}"/>
    <dgm:cxn modelId="{3C9DB7F7-49F1-468E-B4D2-809EB769110D}" type="presOf" srcId="{6618BFBE-0DA6-4F1D-97EE-38F6E6C2160D}" destId="{C7EA3A8E-2676-40CC-8F25-2624BC91D4CD}" srcOrd="0" destOrd="0" presId="urn:microsoft.com/office/officeart/2005/8/layout/radial3"/>
    <dgm:cxn modelId="{75AD3849-C854-46E4-87D5-08793377FC52}" type="presOf" srcId="{3FC52041-F295-47AD-8090-1627A6D4BBFE}" destId="{5D82F283-B0F0-4A4E-85DD-76E31E5C8679}" srcOrd="0" destOrd="0" presId="urn:microsoft.com/office/officeart/2005/8/layout/radial3"/>
    <dgm:cxn modelId="{94A558CE-D339-4D0C-AFDF-5770DFD10A46}" type="presParOf" srcId="{1C485EFB-D477-4223-BF13-950582496A0F}" destId="{7BDB1851-021D-431B-8ADF-151D0FBB4C28}" srcOrd="0" destOrd="0" presId="urn:microsoft.com/office/officeart/2005/8/layout/radial3"/>
    <dgm:cxn modelId="{676DFFB6-1CF1-4421-A43D-23B3312D6D0C}" type="presParOf" srcId="{7BDB1851-021D-431B-8ADF-151D0FBB4C28}" destId="{C7EA3A8E-2676-40CC-8F25-2624BC91D4CD}" srcOrd="0" destOrd="0" presId="urn:microsoft.com/office/officeart/2005/8/layout/radial3"/>
    <dgm:cxn modelId="{30A1845C-9C38-404E-AC7B-22A1873F88D3}" type="presParOf" srcId="{7BDB1851-021D-431B-8ADF-151D0FBB4C28}" destId="{20D7869A-58CA-4FEF-9977-B0F4D5B7FF85}" srcOrd="1" destOrd="0" presId="urn:microsoft.com/office/officeart/2005/8/layout/radial3"/>
    <dgm:cxn modelId="{BC58F526-A4D7-4CFA-94B2-39FE7FE532E0}" type="presParOf" srcId="{7BDB1851-021D-431B-8ADF-151D0FBB4C28}" destId="{5D82F283-B0F0-4A4E-85DD-76E31E5C8679}" srcOrd="2" destOrd="0" presId="urn:microsoft.com/office/officeart/2005/8/layout/radial3"/>
    <dgm:cxn modelId="{35897B09-2535-43C7-8FEC-F37C21DDF38F}" type="presParOf" srcId="{7BDB1851-021D-431B-8ADF-151D0FBB4C28}" destId="{D4C32A76-8D77-4C1B-8345-8BE3C56A2E82}"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3EEB55D-EF01-4A8D-8F40-EEF460D6A84E}"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9930F20D-0C2F-4869-AD2C-73833321E28B}">
      <dgm:prSet phldrT="[Text]" custT="1"/>
      <dgm:spPr>
        <a:solidFill>
          <a:srgbClr val="C00000"/>
        </a:solidFill>
      </dgm:spPr>
      <dgm:t>
        <a:bodyPr/>
        <a:lstStyle/>
        <a:p>
          <a:r>
            <a:rPr lang="en-US" sz="3600" dirty="0" smtClean="0">
              <a:latin typeface="Calibri" panose="020F0502020204030204" pitchFamily="34" charset="0"/>
              <a:cs typeface="Arial" panose="020B0604020202020204" pitchFamily="34" charset="0"/>
            </a:rPr>
            <a:t>Bias-Based Policing is Unlawful</a:t>
          </a:r>
          <a:endParaRPr lang="en-US" sz="3600" dirty="0">
            <a:latin typeface="Calibri" panose="020F0502020204030204" pitchFamily="34" charset="0"/>
            <a:cs typeface="Arial" panose="020B0604020202020204" pitchFamily="34" charset="0"/>
          </a:endParaRPr>
        </a:p>
      </dgm:t>
    </dgm:pt>
    <dgm:pt modelId="{7AB105FC-EBDA-43FB-864B-25346AD83D47}" type="parTrans" cxnId="{2DCD0447-5BFE-4D53-8ED3-410DCDC2B57B}">
      <dgm:prSet/>
      <dgm:spPr/>
      <dgm:t>
        <a:bodyPr/>
        <a:lstStyle/>
        <a:p>
          <a:endParaRPr lang="en-US"/>
        </a:p>
      </dgm:t>
    </dgm:pt>
    <dgm:pt modelId="{4D48BDA8-7BA9-429E-9193-B0B497372658}" type="sibTrans" cxnId="{2DCD0447-5BFE-4D53-8ED3-410DCDC2B57B}">
      <dgm:prSet/>
      <dgm:spPr/>
      <dgm:t>
        <a:bodyPr/>
        <a:lstStyle/>
        <a:p>
          <a:endParaRPr lang="en-US"/>
        </a:p>
      </dgm:t>
    </dgm:pt>
    <dgm:pt modelId="{5F2F0C45-9A9D-4B93-990B-86865EBEC679}">
      <dgm:prSet phldrT="[Text]"/>
      <dgm:spPr>
        <a:solidFill>
          <a:srgbClr val="EFB3B3">
            <a:alpha val="89804"/>
          </a:srgbClr>
        </a:solidFill>
      </dgm:spPr>
      <dgm:t>
        <a:bodyPr/>
        <a:lstStyle/>
        <a:p>
          <a:r>
            <a:rPr lang="en-US" dirty="0" smtClean="0">
              <a:latin typeface="Calibri" panose="020F0502020204030204" pitchFamily="34" charset="0"/>
              <a:cs typeface="Arial" panose="020B0604020202020204" pitchFamily="34" charset="0"/>
            </a:rPr>
            <a:t>Selective enforcement or non-enforcement  of the law, including the selecting or rejecting of particular policing tactics or strategies, based on membership in certain demographic categories.  </a:t>
          </a:r>
          <a:endParaRPr lang="en-US" dirty="0">
            <a:latin typeface="Calibri" panose="020F0502020204030204" pitchFamily="34" charset="0"/>
            <a:cs typeface="Arial" panose="020B0604020202020204" pitchFamily="34" charset="0"/>
          </a:endParaRPr>
        </a:p>
      </dgm:t>
    </dgm:pt>
    <dgm:pt modelId="{1C1D7FB8-80C5-4524-9D70-E41E7E5ABB4F}" type="parTrans" cxnId="{293B0DFA-5921-4804-B8DD-5B97DC53BA64}">
      <dgm:prSet/>
      <dgm:spPr/>
      <dgm:t>
        <a:bodyPr/>
        <a:lstStyle/>
        <a:p>
          <a:endParaRPr lang="en-US"/>
        </a:p>
      </dgm:t>
    </dgm:pt>
    <dgm:pt modelId="{78CA018D-23F2-4A17-87BC-6FB6DD96C8C3}" type="sibTrans" cxnId="{293B0DFA-5921-4804-B8DD-5B97DC53BA64}">
      <dgm:prSet/>
      <dgm:spPr/>
      <dgm:t>
        <a:bodyPr/>
        <a:lstStyle/>
        <a:p>
          <a:endParaRPr lang="en-US"/>
        </a:p>
      </dgm:t>
    </dgm:pt>
    <dgm:pt modelId="{421E616B-8F02-48ED-8AEC-62F0AC4797C0}">
      <dgm:prSet phldrT="[Text]" custT="1"/>
      <dgm:spPr>
        <a:solidFill>
          <a:srgbClr val="0E9E34"/>
        </a:solidFill>
      </dgm:spPr>
      <dgm:t>
        <a:bodyPr/>
        <a:lstStyle/>
        <a:p>
          <a:r>
            <a:rPr lang="en-US" sz="3600" dirty="0" smtClean="0">
              <a:latin typeface="Calibri" panose="020F0502020204030204" pitchFamily="34" charset="0"/>
              <a:cs typeface="Arial" panose="020B0604020202020204" pitchFamily="34" charset="0"/>
            </a:rPr>
            <a:t>Bias-Free Policing is Lawful</a:t>
          </a:r>
          <a:endParaRPr lang="en-US" sz="3600" dirty="0">
            <a:latin typeface="Calibri" panose="020F0502020204030204" pitchFamily="34" charset="0"/>
            <a:cs typeface="Arial" panose="020B0604020202020204" pitchFamily="34" charset="0"/>
          </a:endParaRPr>
        </a:p>
      </dgm:t>
    </dgm:pt>
    <dgm:pt modelId="{FA187BAA-C674-4FE5-BAEF-773F3ED461B6}" type="parTrans" cxnId="{A4D12D52-796B-483D-AD13-439558D28CE9}">
      <dgm:prSet/>
      <dgm:spPr/>
      <dgm:t>
        <a:bodyPr/>
        <a:lstStyle/>
        <a:p>
          <a:endParaRPr lang="en-US"/>
        </a:p>
      </dgm:t>
    </dgm:pt>
    <dgm:pt modelId="{C62686D8-C285-48A7-A965-8C4462ED5C86}" type="sibTrans" cxnId="{A4D12D52-796B-483D-AD13-439558D28CE9}">
      <dgm:prSet/>
      <dgm:spPr/>
      <dgm:t>
        <a:bodyPr/>
        <a:lstStyle/>
        <a:p>
          <a:endParaRPr lang="en-US"/>
        </a:p>
      </dgm:t>
    </dgm:pt>
    <dgm:pt modelId="{50B46042-E692-4BB6-84F1-03AEACAECC82}">
      <dgm:prSet phldrT="[Text]"/>
      <dgm:spPr>
        <a:solidFill>
          <a:srgbClr val="92D050">
            <a:alpha val="90000"/>
          </a:srgbClr>
        </a:solidFill>
      </dgm:spPr>
      <dgm:t>
        <a:bodyPr/>
        <a:lstStyle/>
        <a:p>
          <a:r>
            <a:rPr lang="en-US" dirty="0" smtClean="0">
              <a:latin typeface="Calibri" panose="020F0502020204030204" pitchFamily="34" charset="0"/>
            </a:rPr>
            <a:t>Using membership in a demographic category as part of a reliable suspect-specific description.   </a:t>
          </a:r>
          <a:endParaRPr lang="en-US" dirty="0">
            <a:latin typeface="Calibri" panose="020F0502020204030204" pitchFamily="34" charset="0"/>
          </a:endParaRPr>
        </a:p>
      </dgm:t>
    </dgm:pt>
    <dgm:pt modelId="{73A59424-1EED-464C-9BF4-6B90C1E57E7B}" type="parTrans" cxnId="{E2201505-EE68-4652-B470-11F1C5434212}">
      <dgm:prSet/>
      <dgm:spPr/>
      <dgm:t>
        <a:bodyPr/>
        <a:lstStyle/>
        <a:p>
          <a:endParaRPr lang="en-US"/>
        </a:p>
      </dgm:t>
    </dgm:pt>
    <dgm:pt modelId="{77FE5CF6-2879-480F-8D41-70F26AA4E6D8}" type="sibTrans" cxnId="{E2201505-EE68-4652-B470-11F1C5434212}">
      <dgm:prSet/>
      <dgm:spPr/>
      <dgm:t>
        <a:bodyPr/>
        <a:lstStyle/>
        <a:p>
          <a:endParaRPr lang="en-US"/>
        </a:p>
      </dgm:t>
    </dgm:pt>
    <dgm:pt modelId="{3F33293E-39D2-457E-A185-05E9F47A6A5F}">
      <dgm:prSet phldrT="[Text]"/>
      <dgm:spPr>
        <a:solidFill>
          <a:srgbClr val="92D050">
            <a:alpha val="90000"/>
          </a:srgbClr>
        </a:solidFill>
      </dgm:spPr>
      <dgm:t>
        <a:bodyPr/>
        <a:lstStyle/>
        <a:p>
          <a:r>
            <a:rPr lang="en-US" dirty="0" smtClean="0">
              <a:latin typeface="Calibri" panose="020F0502020204030204" pitchFamily="34" charset="0"/>
            </a:rPr>
            <a:t>Everything that </a:t>
          </a:r>
          <a:r>
            <a:rPr lang="en-US" u="sng" dirty="0" smtClean="0">
              <a:latin typeface="Calibri" panose="020F0502020204030204" pitchFamily="34" charset="0"/>
            </a:rPr>
            <a:t>is not</a:t>
          </a:r>
          <a:r>
            <a:rPr lang="en-US" u="none" dirty="0" smtClean="0">
              <a:latin typeface="Calibri" panose="020F0502020204030204" pitchFamily="34" charset="0"/>
            </a:rPr>
            <a:t> bias-based policing.</a:t>
          </a:r>
          <a:endParaRPr lang="en-US" dirty="0">
            <a:latin typeface="Calibri" panose="020F0502020204030204" pitchFamily="34" charset="0"/>
          </a:endParaRPr>
        </a:p>
      </dgm:t>
    </dgm:pt>
    <dgm:pt modelId="{226A629B-CEB3-48AF-A244-B2E05C14A9D8}" type="parTrans" cxnId="{F2AF0253-3C0D-4E19-AB0E-11A9D498A7B6}">
      <dgm:prSet/>
      <dgm:spPr/>
      <dgm:t>
        <a:bodyPr/>
        <a:lstStyle/>
        <a:p>
          <a:endParaRPr lang="en-US"/>
        </a:p>
      </dgm:t>
    </dgm:pt>
    <dgm:pt modelId="{F3BCAB08-097A-4E27-A78A-3BE40479E675}" type="sibTrans" cxnId="{F2AF0253-3C0D-4E19-AB0E-11A9D498A7B6}">
      <dgm:prSet/>
      <dgm:spPr/>
      <dgm:t>
        <a:bodyPr/>
        <a:lstStyle/>
        <a:p>
          <a:endParaRPr lang="en-US"/>
        </a:p>
      </dgm:t>
    </dgm:pt>
    <dgm:pt modelId="{D1E01D6E-1C54-4E79-8B51-B4B92367622F}" type="pres">
      <dgm:prSet presAssocID="{33EEB55D-EF01-4A8D-8F40-EEF460D6A84E}" presName="Name0" presStyleCnt="0">
        <dgm:presLayoutVars>
          <dgm:dir/>
          <dgm:animLvl val="lvl"/>
          <dgm:resizeHandles/>
        </dgm:presLayoutVars>
      </dgm:prSet>
      <dgm:spPr/>
      <dgm:t>
        <a:bodyPr/>
        <a:lstStyle/>
        <a:p>
          <a:endParaRPr lang="en-US"/>
        </a:p>
      </dgm:t>
    </dgm:pt>
    <dgm:pt modelId="{3B3E8B4B-0862-4255-818D-F7FA23D50915}" type="pres">
      <dgm:prSet presAssocID="{9930F20D-0C2F-4869-AD2C-73833321E28B}" presName="linNode" presStyleCnt="0"/>
      <dgm:spPr/>
    </dgm:pt>
    <dgm:pt modelId="{C62A3738-1FC5-433A-988E-553F8BFF4B14}" type="pres">
      <dgm:prSet presAssocID="{9930F20D-0C2F-4869-AD2C-73833321E28B}" presName="parentShp" presStyleLbl="node1" presStyleIdx="0" presStyleCnt="2" custScaleX="77570" custLinFactNeighborY="-26">
        <dgm:presLayoutVars>
          <dgm:bulletEnabled val="1"/>
        </dgm:presLayoutVars>
      </dgm:prSet>
      <dgm:spPr/>
      <dgm:t>
        <a:bodyPr/>
        <a:lstStyle/>
        <a:p>
          <a:endParaRPr lang="en-US"/>
        </a:p>
      </dgm:t>
    </dgm:pt>
    <dgm:pt modelId="{38A26F98-B225-4A14-B7F3-43F9A1714FC1}" type="pres">
      <dgm:prSet presAssocID="{9930F20D-0C2F-4869-AD2C-73833321E28B}" presName="childShp" presStyleLbl="bgAccFollowNode1" presStyleIdx="0" presStyleCnt="2">
        <dgm:presLayoutVars>
          <dgm:bulletEnabled val="1"/>
        </dgm:presLayoutVars>
      </dgm:prSet>
      <dgm:spPr/>
      <dgm:t>
        <a:bodyPr/>
        <a:lstStyle/>
        <a:p>
          <a:endParaRPr lang="en-US"/>
        </a:p>
      </dgm:t>
    </dgm:pt>
    <dgm:pt modelId="{FAA0BA78-A031-4D63-B3A1-0FFFA109027D}" type="pres">
      <dgm:prSet presAssocID="{4D48BDA8-7BA9-429E-9193-B0B497372658}" presName="spacing" presStyleCnt="0"/>
      <dgm:spPr/>
    </dgm:pt>
    <dgm:pt modelId="{E8E17EDB-8613-4C58-9E49-F988BA197C45}" type="pres">
      <dgm:prSet presAssocID="{421E616B-8F02-48ED-8AEC-62F0AC4797C0}" presName="linNode" presStyleCnt="0"/>
      <dgm:spPr/>
    </dgm:pt>
    <dgm:pt modelId="{2AC37D53-2F5F-41D9-8216-9326E0120D0F}" type="pres">
      <dgm:prSet presAssocID="{421E616B-8F02-48ED-8AEC-62F0AC4797C0}" presName="parentShp" presStyleLbl="node1" presStyleIdx="1" presStyleCnt="2" custScaleX="77570">
        <dgm:presLayoutVars>
          <dgm:bulletEnabled val="1"/>
        </dgm:presLayoutVars>
      </dgm:prSet>
      <dgm:spPr/>
      <dgm:t>
        <a:bodyPr/>
        <a:lstStyle/>
        <a:p>
          <a:endParaRPr lang="en-US"/>
        </a:p>
      </dgm:t>
    </dgm:pt>
    <dgm:pt modelId="{3901E697-51B1-412E-9449-B4AC3D83DDED}" type="pres">
      <dgm:prSet presAssocID="{421E616B-8F02-48ED-8AEC-62F0AC4797C0}" presName="childShp" presStyleLbl="bgAccFollowNode1" presStyleIdx="1" presStyleCnt="2">
        <dgm:presLayoutVars>
          <dgm:bulletEnabled val="1"/>
        </dgm:presLayoutVars>
      </dgm:prSet>
      <dgm:spPr/>
      <dgm:t>
        <a:bodyPr/>
        <a:lstStyle/>
        <a:p>
          <a:endParaRPr lang="en-US"/>
        </a:p>
      </dgm:t>
    </dgm:pt>
  </dgm:ptLst>
  <dgm:cxnLst>
    <dgm:cxn modelId="{E2201505-EE68-4652-B470-11F1C5434212}" srcId="{421E616B-8F02-48ED-8AEC-62F0AC4797C0}" destId="{50B46042-E692-4BB6-84F1-03AEACAECC82}" srcOrd="1" destOrd="0" parTransId="{73A59424-1EED-464C-9BF4-6B90C1E57E7B}" sibTransId="{77FE5CF6-2879-480F-8D41-70F26AA4E6D8}"/>
    <dgm:cxn modelId="{293B0DFA-5921-4804-B8DD-5B97DC53BA64}" srcId="{9930F20D-0C2F-4869-AD2C-73833321E28B}" destId="{5F2F0C45-9A9D-4B93-990B-86865EBEC679}" srcOrd="0" destOrd="0" parTransId="{1C1D7FB8-80C5-4524-9D70-E41E7E5ABB4F}" sibTransId="{78CA018D-23F2-4A17-87BC-6FB6DD96C8C3}"/>
    <dgm:cxn modelId="{F2AF0253-3C0D-4E19-AB0E-11A9D498A7B6}" srcId="{421E616B-8F02-48ED-8AEC-62F0AC4797C0}" destId="{3F33293E-39D2-457E-A185-05E9F47A6A5F}" srcOrd="0" destOrd="0" parTransId="{226A629B-CEB3-48AF-A244-B2E05C14A9D8}" sibTransId="{F3BCAB08-097A-4E27-A78A-3BE40479E675}"/>
    <dgm:cxn modelId="{EBF411FF-8877-4022-BFAA-673F86113823}" type="presOf" srcId="{421E616B-8F02-48ED-8AEC-62F0AC4797C0}" destId="{2AC37D53-2F5F-41D9-8216-9326E0120D0F}" srcOrd="0" destOrd="0" presId="urn:microsoft.com/office/officeart/2005/8/layout/vList6"/>
    <dgm:cxn modelId="{2DCD0447-5BFE-4D53-8ED3-410DCDC2B57B}" srcId="{33EEB55D-EF01-4A8D-8F40-EEF460D6A84E}" destId="{9930F20D-0C2F-4869-AD2C-73833321E28B}" srcOrd="0" destOrd="0" parTransId="{7AB105FC-EBDA-43FB-864B-25346AD83D47}" sibTransId="{4D48BDA8-7BA9-429E-9193-B0B497372658}"/>
    <dgm:cxn modelId="{481A19E7-C567-4296-92E3-6A1DF3769631}" type="presOf" srcId="{33EEB55D-EF01-4A8D-8F40-EEF460D6A84E}" destId="{D1E01D6E-1C54-4E79-8B51-B4B92367622F}" srcOrd="0" destOrd="0" presId="urn:microsoft.com/office/officeart/2005/8/layout/vList6"/>
    <dgm:cxn modelId="{6EC90F2B-0326-4514-831C-71AB2B5F8DAF}" type="presOf" srcId="{50B46042-E692-4BB6-84F1-03AEACAECC82}" destId="{3901E697-51B1-412E-9449-B4AC3D83DDED}" srcOrd="0" destOrd="1" presId="urn:microsoft.com/office/officeart/2005/8/layout/vList6"/>
    <dgm:cxn modelId="{DD439BFB-8284-488F-AD41-08ABE928C381}" type="presOf" srcId="{5F2F0C45-9A9D-4B93-990B-86865EBEC679}" destId="{38A26F98-B225-4A14-B7F3-43F9A1714FC1}" srcOrd="0" destOrd="0" presId="urn:microsoft.com/office/officeart/2005/8/layout/vList6"/>
    <dgm:cxn modelId="{286D5327-1170-45C1-AADA-E1A8A6B06C5A}" type="presOf" srcId="{3F33293E-39D2-457E-A185-05E9F47A6A5F}" destId="{3901E697-51B1-412E-9449-B4AC3D83DDED}" srcOrd="0" destOrd="0" presId="urn:microsoft.com/office/officeart/2005/8/layout/vList6"/>
    <dgm:cxn modelId="{A4D12D52-796B-483D-AD13-439558D28CE9}" srcId="{33EEB55D-EF01-4A8D-8F40-EEF460D6A84E}" destId="{421E616B-8F02-48ED-8AEC-62F0AC4797C0}" srcOrd="1" destOrd="0" parTransId="{FA187BAA-C674-4FE5-BAEF-773F3ED461B6}" sibTransId="{C62686D8-C285-48A7-A965-8C4462ED5C86}"/>
    <dgm:cxn modelId="{2717B391-C56E-43A9-8701-CF6E717DB71D}" type="presOf" srcId="{9930F20D-0C2F-4869-AD2C-73833321E28B}" destId="{C62A3738-1FC5-433A-988E-553F8BFF4B14}" srcOrd="0" destOrd="0" presId="urn:microsoft.com/office/officeart/2005/8/layout/vList6"/>
    <dgm:cxn modelId="{ED609CAB-E091-4F65-8BD0-A30A6619BDF5}" type="presParOf" srcId="{D1E01D6E-1C54-4E79-8B51-B4B92367622F}" destId="{3B3E8B4B-0862-4255-818D-F7FA23D50915}" srcOrd="0" destOrd="0" presId="urn:microsoft.com/office/officeart/2005/8/layout/vList6"/>
    <dgm:cxn modelId="{F7F9BF4E-C725-4A2B-BD21-568E25E53C96}" type="presParOf" srcId="{3B3E8B4B-0862-4255-818D-F7FA23D50915}" destId="{C62A3738-1FC5-433A-988E-553F8BFF4B14}" srcOrd="0" destOrd="0" presId="urn:microsoft.com/office/officeart/2005/8/layout/vList6"/>
    <dgm:cxn modelId="{6752A483-9850-414D-989E-72235F471B01}" type="presParOf" srcId="{3B3E8B4B-0862-4255-818D-F7FA23D50915}" destId="{38A26F98-B225-4A14-B7F3-43F9A1714FC1}" srcOrd="1" destOrd="0" presId="urn:microsoft.com/office/officeart/2005/8/layout/vList6"/>
    <dgm:cxn modelId="{12450761-7C47-4D52-95A4-69F92CAD6316}" type="presParOf" srcId="{D1E01D6E-1C54-4E79-8B51-B4B92367622F}" destId="{FAA0BA78-A031-4D63-B3A1-0FFFA109027D}" srcOrd="1" destOrd="0" presId="urn:microsoft.com/office/officeart/2005/8/layout/vList6"/>
    <dgm:cxn modelId="{B290EB7D-5F4C-4B22-9097-4C81E6E31930}" type="presParOf" srcId="{D1E01D6E-1C54-4E79-8B51-B4B92367622F}" destId="{E8E17EDB-8613-4C58-9E49-F988BA197C45}" srcOrd="2" destOrd="0" presId="urn:microsoft.com/office/officeart/2005/8/layout/vList6"/>
    <dgm:cxn modelId="{74E12EF0-CF5B-4E07-B01E-9091DC1D5850}" type="presParOf" srcId="{E8E17EDB-8613-4C58-9E49-F988BA197C45}" destId="{2AC37D53-2F5F-41D9-8216-9326E0120D0F}" srcOrd="0" destOrd="0" presId="urn:microsoft.com/office/officeart/2005/8/layout/vList6"/>
    <dgm:cxn modelId="{6AA22A8B-6012-48DB-890C-9FC3FB76FA7B}" type="presParOf" srcId="{E8E17EDB-8613-4C58-9E49-F988BA197C45}" destId="{3901E697-51B1-412E-9449-B4AC3D83DDE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4BE39F-98B6-42B4-A22E-D83DFBE02B74}" type="doc">
      <dgm:prSet loTypeId="urn:microsoft.com/office/officeart/2005/8/layout/vList5" loCatId="list" qsTypeId="urn:microsoft.com/office/officeart/2005/8/quickstyle/simple5" qsCatId="simple" csTypeId="urn:microsoft.com/office/officeart/2005/8/colors/colorful4" csCatId="colorful" phldr="1"/>
      <dgm:spPr/>
      <dgm:t>
        <a:bodyPr/>
        <a:lstStyle/>
        <a:p>
          <a:endParaRPr lang="en-US"/>
        </a:p>
      </dgm:t>
    </dgm:pt>
    <dgm:pt modelId="{ACAE5DAF-E8C6-4276-B66E-0784B49302E5}">
      <dgm:prSet phldrT="[Text]"/>
      <dgm:spPr/>
      <dgm:t>
        <a:bodyPr/>
        <a:lstStyle/>
        <a:p>
          <a:r>
            <a:rPr lang="en-US" dirty="0" smtClean="0"/>
            <a:t>A</a:t>
          </a:r>
          <a:endParaRPr lang="en-US" dirty="0"/>
        </a:p>
      </dgm:t>
    </dgm:pt>
    <dgm:pt modelId="{EAD2AC68-C861-4B7E-AEC5-D8DDF6FB1949}" type="parTrans" cxnId="{0F03E2A2-F8B6-41D3-BBD8-951D85161F65}">
      <dgm:prSet/>
      <dgm:spPr/>
      <dgm:t>
        <a:bodyPr/>
        <a:lstStyle/>
        <a:p>
          <a:endParaRPr lang="en-US"/>
        </a:p>
      </dgm:t>
    </dgm:pt>
    <dgm:pt modelId="{31416A04-437F-478E-9578-764CB765B7A2}" type="sibTrans" cxnId="{0F03E2A2-F8B6-41D3-BBD8-951D85161F65}">
      <dgm:prSet/>
      <dgm:spPr/>
      <dgm:t>
        <a:bodyPr/>
        <a:lstStyle/>
        <a:p>
          <a:endParaRPr lang="en-US"/>
        </a:p>
      </dgm:t>
    </dgm:pt>
    <dgm:pt modelId="{A7048AE0-8D40-4352-9924-CBAABECAC0D2}">
      <dgm:prSet phldrT="[Text]"/>
      <dgm:spPr/>
      <dgm:t>
        <a:bodyPr/>
        <a:lstStyle/>
        <a:p>
          <a:r>
            <a:rPr lang="en-US" dirty="0" smtClean="0">
              <a:latin typeface="Calibri" panose="020F0502020204030204" pitchFamily="34" charset="0"/>
            </a:rPr>
            <a:t>Acquire </a:t>
          </a:r>
          <a:r>
            <a:rPr lang="en-US" dirty="0" smtClean="0">
              <a:latin typeface="Calibri" panose="020F0502020204030204" pitchFamily="34" charset="0"/>
            </a:rPr>
            <a:t>knowledge of policies, procedures </a:t>
          </a:r>
          <a:r>
            <a:rPr lang="en-US" dirty="0" smtClean="0">
              <a:latin typeface="Calibri" panose="020F0502020204030204" pitchFamily="34" charset="0"/>
            </a:rPr>
            <a:t>and </a:t>
          </a:r>
          <a:r>
            <a:rPr lang="en-US" dirty="0" smtClean="0">
              <a:latin typeface="Calibri" panose="020F0502020204030204" pitchFamily="34" charset="0"/>
            </a:rPr>
            <a:t>the law.</a:t>
          </a:r>
          <a:endParaRPr lang="en-US" dirty="0">
            <a:latin typeface="Calibri" panose="020F0502020204030204" pitchFamily="34" charset="0"/>
          </a:endParaRPr>
        </a:p>
      </dgm:t>
    </dgm:pt>
    <dgm:pt modelId="{BEC3D4C3-F82C-4E5A-B8E2-01A8CBFABC83}" type="parTrans" cxnId="{916D6FAD-B5D1-474B-991F-7F7C976EE03F}">
      <dgm:prSet/>
      <dgm:spPr/>
      <dgm:t>
        <a:bodyPr/>
        <a:lstStyle/>
        <a:p>
          <a:endParaRPr lang="en-US"/>
        </a:p>
      </dgm:t>
    </dgm:pt>
    <dgm:pt modelId="{4C28906E-B3E9-4DD7-B702-4EF51E8E7BDB}" type="sibTrans" cxnId="{916D6FAD-B5D1-474B-991F-7F7C976EE03F}">
      <dgm:prSet/>
      <dgm:spPr/>
      <dgm:t>
        <a:bodyPr/>
        <a:lstStyle/>
        <a:p>
          <a:endParaRPr lang="en-US"/>
        </a:p>
      </dgm:t>
    </dgm:pt>
    <dgm:pt modelId="{E5782439-ECE1-4A1E-8AA6-5A1D77659FA7}">
      <dgm:prSet phldrT="[Text]"/>
      <dgm:spPr/>
      <dgm:t>
        <a:bodyPr/>
        <a:lstStyle/>
        <a:p>
          <a:r>
            <a:rPr lang="en-US" dirty="0" smtClean="0"/>
            <a:t>C</a:t>
          </a:r>
          <a:endParaRPr lang="en-US" dirty="0"/>
        </a:p>
      </dgm:t>
    </dgm:pt>
    <dgm:pt modelId="{479B6F20-1824-4F3D-9148-0E57746AABD1}" type="parTrans" cxnId="{8654353D-D436-4274-A3E4-6D597CFC550B}">
      <dgm:prSet/>
      <dgm:spPr/>
      <dgm:t>
        <a:bodyPr/>
        <a:lstStyle/>
        <a:p>
          <a:endParaRPr lang="en-US"/>
        </a:p>
      </dgm:t>
    </dgm:pt>
    <dgm:pt modelId="{80883327-8F62-495A-B732-46F31284B366}" type="sibTrans" cxnId="{8654353D-D436-4274-A3E4-6D597CFC550B}">
      <dgm:prSet/>
      <dgm:spPr/>
      <dgm:t>
        <a:bodyPr/>
        <a:lstStyle/>
        <a:p>
          <a:endParaRPr lang="en-US"/>
        </a:p>
      </dgm:t>
    </dgm:pt>
    <dgm:pt modelId="{3794D2F9-9989-4B65-93EE-5A9EF62722C9}">
      <dgm:prSet phldrT="[Text]"/>
      <dgm:spPr/>
      <dgm:t>
        <a:bodyPr/>
        <a:lstStyle/>
        <a:p>
          <a:r>
            <a:rPr lang="en-US" dirty="0" smtClean="0">
              <a:latin typeface="Calibri" panose="020F0502020204030204" pitchFamily="34" charset="0"/>
            </a:rPr>
            <a:t>Control, monitor &amp; train </a:t>
          </a:r>
          <a:r>
            <a:rPr lang="en-US" dirty="0" smtClean="0">
              <a:latin typeface="Calibri" panose="020F0502020204030204" pitchFamily="34" charset="0"/>
            </a:rPr>
            <a:t>subordinates</a:t>
          </a:r>
          <a:r>
            <a:rPr lang="en-US" dirty="0" smtClean="0">
              <a:latin typeface="Calibri" panose="020F0502020204030204" pitchFamily="34" charset="0"/>
            </a:rPr>
            <a:t>.</a:t>
          </a:r>
          <a:endParaRPr lang="en-US" dirty="0">
            <a:latin typeface="Calibri" panose="020F0502020204030204" pitchFamily="34" charset="0"/>
          </a:endParaRPr>
        </a:p>
      </dgm:t>
    </dgm:pt>
    <dgm:pt modelId="{0BFFA266-017B-4223-86C0-0CAE3B7F2A7D}" type="parTrans" cxnId="{B4E11145-0FF5-4060-AE2B-BD82A70DFBDC}">
      <dgm:prSet/>
      <dgm:spPr/>
      <dgm:t>
        <a:bodyPr/>
        <a:lstStyle/>
        <a:p>
          <a:endParaRPr lang="en-US"/>
        </a:p>
      </dgm:t>
    </dgm:pt>
    <dgm:pt modelId="{6BB55DF9-0FF6-4AAA-BED1-867DCBC49DFB}" type="sibTrans" cxnId="{B4E11145-0FF5-4060-AE2B-BD82A70DFBDC}">
      <dgm:prSet/>
      <dgm:spPr/>
      <dgm:t>
        <a:bodyPr/>
        <a:lstStyle/>
        <a:p>
          <a:endParaRPr lang="en-US"/>
        </a:p>
      </dgm:t>
    </dgm:pt>
    <dgm:pt modelId="{54BB3158-FB35-4956-A592-81A8AB208097}">
      <dgm:prSet phldrT="[Text]"/>
      <dgm:spPr/>
      <dgm:t>
        <a:bodyPr/>
        <a:lstStyle/>
        <a:p>
          <a:r>
            <a:rPr lang="en-US" dirty="0" smtClean="0"/>
            <a:t>T</a:t>
          </a:r>
          <a:endParaRPr lang="en-US" dirty="0"/>
        </a:p>
      </dgm:t>
    </dgm:pt>
    <dgm:pt modelId="{D276AD1E-6939-422E-B785-E8BAFCEA40D9}" type="parTrans" cxnId="{C13665B5-38F1-4E16-A8D1-C1A95E298DD1}">
      <dgm:prSet/>
      <dgm:spPr/>
      <dgm:t>
        <a:bodyPr/>
        <a:lstStyle/>
        <a:p>
          <a:endParaRPr lang="en-US"/>
        </a:p>
      </dgm:t>
    </dgm:pt>
    <dgm:pt modelId="{ADC611C5-A755-4FA0-AED5-D9B2AC1D9A59}" type="sibTrans" cxnId="{C13665B5-38F1-4E16-A8D1-C1A95E298DD1}">
      <dgm:prSet/>
      <dgm:spPr/>
      <dgm:t>
        <a:bodyPr/>
        <a:lstStyle/>
        <a:p>
          <a:endParaRPr lang="en-US"/>
        </a:p>
      </dgm:t>
    </dgm:pt>
    <dgm:pt modelId="{FCD94BE4-846B-4EC9-829A-D32A39B1A111}">
      <dgm:prSet phldrT="[Text]"/>
      <dgm:spPr/>
      <dgm:t>
        <a:bodyPr/>
        <a:lstStyle/>
        <a:p>
          <a:r>
            <a:rPr lang="en-US" dirty="0" smtClean="0">
              <a:latin typeface="Calibri" panose="020F0502020204030204" pitchFamily="34" charset="0"/>
            </a:rPr>
            <a:t>Take appropriate action if subordinates fail to follow P&amp;P and law.</a:t>
          </a:r>
          <a:endParaRPr lang="en-US" dirty="0">
            <a:latin typeface="Calibri" panose="020F0502020204030204" pitchFamily="34" charset="0"/>
          </a:endParaRPr>
        </a:p>
      </dgm:t>
    </dgm:pt>
    <dgm:pt modelId="{0E659A63-F99B-4625-BA92-2B7F544E594F}" type="parTrans" cxnId="{E9A2D54E-C871-495F-8613-EDACE11660C9}">
      <dgm:prSet/>
      <dgm:spPr/>
      <dgm:t>
        <a:bodyPr/>
        <a:lstStyle/>
        <a:p>
          <a:endParaRPr lang="en-US"/>
        </a:p>
      </dgm:t>
    </dgm:pt>
    <dgm:pt modelId="{3F71985C-D653-4F35-B158-56FAAB551C5F}" type="sibTrans" cxnId="{E9A2D54E-C871-495F-8613-EDACE11660C9}">
      <dgm:prSet/>
      <dgm:spPr/>
      <dgm:t>
        <a:bodyPr/>
        <a:lstStyle/>
        <a:p>
          <a:endParaRPr lang="en-US"/>
        </a:p>
      </dgm:t>
    </dgm:pt>
    <dgm:pt modelId="{02041348-52FE-4EFB-A333-88587DD052E9}" type="pres">
      <dgm:prSet presAssocID="{544BE39F-98B6-42B4-A22E-D83DFBE02B74}" presName="Name0" presStyleCnt="0">
        <dgm:presLayoutVars>
          <dgm:dir/>
          <dgm:animLvl val="lvl"/>
          <dgm:resizeHandles val="exact"/>
        </dgm:presLayoutVars>
      </dgm:prSet>
      <dgm:spPr/>
      <dgm:t>
        <a:bodyPr/>
        <a:lstStyle/>
        <a:p>
          <a:endParaRPr lang="en-US"/>
        </a:p>
      </dgm:t>
    </dgm:pt>
    <dgm:pt modelId="{1226D2EA-503B-4834-A1B1-332C24C21A9D}" type="pres">
      <dgm:prSet presAssocID="{ACAE5DAF-E8C6-4276-B66E-0784B49302E5}" presName="linNode" presStyleCnt="0"/>
      <dgm:spPr/>
    </dgm:pt>
    <dgm:pt modelId="{1CAC8725-4F14-4220-A8DA-93919B603AA9}" type="pres">
      <dgm:prSet presAssocID="{ACAE5DAF-E8C6-4276-B66E-0784B49302E5}" presName="parentText" presStyleLbl="node1" presStyleIdx="0" presStyleCnt="3">
        <dgm:presLayoutVars>
          <dgm:chMax val="1"/>
          <dgm:bulletEnabled val="1"/>
        </dgm:presLayoutVars>
      </dgm:prSet>
      <dgm:spPr/>
      <dgm:t>
        <a:bodyPr/>
        <a:lstStyle/>
        <a:p>
          <a:endParaRPr lang="en-US"/>
        </a:p>
      </dgm:t>
    </dgm:pt>
    <dgm:pt modelId="{E75A98ED-40AA-4FAF-8E9F-1EBABB6295D5}" type="pres">
      <dgm:prSet presAssocID="{ACAE5DAF-E8C6-4276-B66E-0784B49302E5}" presName="descendantText" presStyleLbl="alignAccFollowNode1" presStyleIdx="0" presStyleCnt="3">
        <dgm:presLayoutVars>
          <dgm:bulletEnabled val="1"/>
        </dgm:presLayoutVars>
      </dgm:prSet>
      <dgm:spPr/>
      <dgm:t>
        <a:bodyPr/>
        <a:lstStyle/>
        <a:p>
          <a:endParaRPr lang="en-US"/>
        </a:p>
      </dgm:t>
    </dgm:pt>
    <dgm:pt modelId="{307D2F31-C46E-4A1D-B2DC-C5062EB8917B}" type="pres">
      <dgm:prSet presAssocID="{31416A04-437F-478E-9578-764CB765B7A2}" presName="sp" presStyleCnt="0"/>
      <dgm:spPr/>
    </dgm:pt>
    <dgm:pt modelId="{CF7F596E-F79C-4605-BF4C-AE6889FB0F1F}" type="pres">
      <dgm:prSet presAssocID="{E5782439-ECE1-4A1E-8AA6-5A1D77659FA7}" presName="linNode" presStyleCnt="0"/>
      <dgm:spPr/>
    </dgm:pt>
    <dgm:pt modelId="{F1F51C20-ECD7-4C6D-8042-209887DE97E2}" type="pres">
      <dgm:prSet presAssocID="{E5782439-ECE1-4A1E-8AA6-5A1D77659FA7}" presName="parentText" presStyleLbl="node1" presStyleIdx="1" presStyleCnt="3">
        <dgm:presLayoutVars>
          <dgm:chMax val="1"/>
          <dgm:bulletEnabled val="1"/>
        </dgm:presLayoutVars>
      </dgm:prSet>
      <dgm:spPr/>
      <dgm:t>
        <a:bodyPr/>
        <a:lstStyle/>
        <a:p>
          <a:endParaRPr lang="en-US"/>
        </a:p>
      </dgm:t>
    </dgm:pt>
    <dgm:pt modelId="{487F82F5-82AC-4B80-8D66-D46D93F78366}" type="pres">
      <dgm:prSet presAssocID="{E5782439-ECE1-4A1E-8AA6-5A1D77659FA7}" presName="descendantText" presStyleLbl="alignAccFollowNode1" presStyleIdx="1" presStyleCnt="3">
        <dgm:presLayoutVars>
          <dgm:bulletEnabled val="1"/>
        </dgm:presLayoutVars>
      </dgm:prSet>
      <dgm:spPr/>
      <dgm:t>
        <a:bodyPr/>
        <a:lstStyle/>
        <a:p>
          <a:endParaRPr lang="en-US"/>
        </a:p>
      </dgm:t>
    </dgm:pt>
    <dgm:pt modelId="{2CBF7EB0-E148-4DBD-A0F1-2252808716E0}" type="pres">
      <dgm:prSet presAssocID="{80883327-8F62-495A-B732-46F31284B366}" presName="sp" presStyleCnt="0"/>
      <dgm:spPr/>
    </dgm:pt>
    <dgm:pt modelId="{E4F9A798-74EA-44CD-B241-B1A401132027}" type="pres">
      <dgm:prSet presAssocID="{54BB3158-FB35-4956-A592-81A8AB208097}" presName="linNode" presStyleCnt="0"/>
      <dgm:spPr/>
    </dgm:pt>
    <dgm:pt modelId="{D3D9070E-B202-43A5-8589-E1568FB4CFC7}" type="pres">
      <dgm:prSet presAssocID="{54BB3158-FB35-4956-A592-81A8AB208097}" presName="parentText" presStyleLbl="node1" presStyleIdx="2" presStyleCnt="3">
        <dgm:presLayoutVars>
          <dgm:chMax val="1"/>
          <dgm:bulletEnabled val="1"/>
        </dgm:presLayoutVars>
      </dgm:prSet>
      <dgm:spPr/>
      <dgm:t>
        <a:bodyPr/>
        <a:lstStyle/>
        <a:p>
          <a:endParaRPr lang="en-US"/>
        </a:p>
      </dgm:t>
    </dgm:pt>
    <dgm:pt modelId="{C767CCF3-0A5C-4880-96EF-DFC758D88370}" type="pres">
      <dgm:prSet presAssocID="{54BB3158-FB35-4956-A592-81A8AB208097}" presName="descendantText" presStyleLbl="alignAccFollowNode1" presStyleIdx="2" presStyleCnt="3">
        <dgm:presLayoutVars>
          <dgm:bulletEnabled val="1"/>
        </dgm:presLayoutVars>
      </dgm:prSet>
      <dgm:spPr/>
      <dgm:t>
        <a:bodyPr/>
        <a:lstStyle/>
        <a:p>
          <a:endParaRPr lang="en-US"/>
        </a:p>
      </dgm:t>
    </dgm:pt>
  </dgm:ptLst>
  <dgm:cxnLst>
    <dgm:cxn modelId="{1A2AE5F4-595C-4EE4-BCAD-7124BEA6102C}" type="presOf" srcId="{544BE39F-98B6-42B4-A22E-D83DFBE02B74}" destId="{02041348-52FE-4EFB-A333-88587DD052E9}" srcOrd="0" destOrd="0" presId="urn:microsoft.com/office/officeart/2005/8/layout/vList5"/>
    <dgm:cxn modelId="{CE6AE148-E948-475F-8651-AD690B0B6602}" type="presOf" srcId="{A7048AE0-8D40-4352-9924-CBAABECAC0D2}" destId="{E75A98ED-40AA-4FAF-8E9F-1EBABB6295D5}" srcOrd="0" destOrd="0" presId="urn:microsoft.com/office/officeart/2005/8/layout/vList5"/>
    <dgm:cxn modelId="{E9A2D54E-C871-495F-8613-EDACE11660C9}" srcId="{54BB3158-FB35-4956-A592-81A8AB208097}" destId="{FCD94BE4-846B-4EC9-829A-D32A39B1A111}" srcOrd="0" destOrd="0" parTransId="{0E659A63-F99B-4625-BA92-2B7F544E594F}" sibTransId="{3F71985C-D653-4F35-B158-56FAAB551C5F}"/>
    <dgm:cxn modelId="{C13665B5-38F1-4E16-A8D1-C1A95E298DD1}" srcId="{544BE39F-98B6-42B4-A22E-D83DFBE02B74}" destId="{54BB3158-FB35-4956-A592-81A8AB208097}" srcOrd="2" destOrd="0" parTransId="{D276AD1E-6939-422E-B785-E8BAFCEA40D9}" sibTransId="{ADC611C5-A755-4FA0-AED5-D9B2AC1D9A59}"/>
    <dgm:cxn modelId="{4ABC1B93-080B-46C6-B78A-601C90F902D4}" type="presOf" srcId="{ACAE5DAF-E8C6-4276-B66E-0784B49302E5}" destId="{1CAC8725-4F14-4220-A8DA-93919B603AA9}" srcOrd="0" destOrd="0" presId="urn:microsoft.com/office/officeart/2005/8/layout/vList5"/>
    <dgm:cxn modelId="{AF35618D-8E25-4207-AA8B-6E65B6FB0CF3}" type="presOf" srcId="{E5782439-ECE1-4A1E-8AA6-5A1D77659FA7}" destId="{F1F51C20-ECD7-4C6D-8042-209887DE97E2}" srcOrd="0" destOrd="0" presId="urn:microsoft.com/office/officeart/2005/8/layout/vList5"/>
    <dgm:cxn modelId="{0F03E2A2-F8B6-41D3-BBD8-951D85161F65}" srcId="{544BE39F-98B6-42B4-A22E-D83DFBE02B74}" destId="{ACAE5DAF-E8C6-4276-B66E-0784B49302E5}" srcOrd="0" destOrd="0" parTransId="{EAD2AC68-C861-4B7E-AEC5-D8DDF6FB1949}" sibTransId="{31416A04-437F-478E-9578-764CB765B7A2}"/>
    <dgm:cxn modelId="{B4E11145-0FF5-4060-AE2B-BD82A70DFBDC}" srcId="{E5782439-ECE1-4A1E-8AA6-5A1D77659FA7}" destId="{3794D2F9-9989-4B65-93EE-5A9EF62722C9}" srcOrd="0" destOrd="0" parTransId="{0BFFA266-017B-4223-86C0-0CAE3B7F2A7D}" sibTransId="{6BB55DF9-0FF6-4AAA-BED1-867DCBC49DFB}"/>
    <dgm:cxn modelId="{B9FD444E-7F42-437E-9FF0-060FDBD0826D}" type="presOf" srcId="{54BB3158-FB35-4956-A592-81A8AB208097}" destId="{D3D9070E-B202-43A5-8589-E1568FB4CFC7}" srcOrd="0" destOrd="0" presId="urn:microsoft.com/office/officeart/2005/8/layout/vList5"/>
    <dgm:cxn modelId="{916D6FAD-B5D1-474B-991F-7F7C976EE03F}" srcId="{ACAE5DAF-E8C6-4276-B66E-0784B49302E5}" destId="{A7048AE0-8D40-4352-9924-CBAABECAC0D2}" srcOrd="0" destOrd="0" parTransId="{BEC3D4C3-F82C-4E5A-B8E2-01A8CBFABC83}" sibTransId="{4C28906E-B3E9-4DD7-B702-4EF51E8E7BDB}"/>
    <dgm:cxn modelId="{8654353D-D436-4274-A3E4-6D597CFC550B}" srcId="{544BE39F-98B6-42B4-A22E-D83DFBE02B74}" destId="{E5782439-ECE1-4A1E-8AA6-5A1D77659FA7}" srcOrd="1" destOrd="0" parTransId="{479B6F20-1824-4F3D-9148-0E57746AABD1}" sibTransId="{80883327-8F62-495A-B732-46F31284B366}"/>
    <dgm:cxn modelId="{F1E5812A-8339-4ED3-B7D1-14B29E98E448}" type="presOf" srcId="{FCD94BE4-846B-4EC9-829A-D32A39B1A111}" destId="{C767CCF3-0A5C-4880-96EF-DFC758D88370}" srcOrd="0" destOrd="0" presId="urn:microsoft.com/office/officeart/2005/8/layout/vList5"/>
    <dgm:cxn modelId="{9947E13B-82C2-4649-A5BD-642842BE2CCF}" type="presOf" srcId="{3794D2F9-9989-4B65-93EE-5A9EF62722C9}" destId="{487F82F5-82AC-4B80-8D66-D46D93F78366}" srcOrd="0" destOrd="0" presId="urn:microsoft.com/office/officeart/2005/8/layout/vList5"/>
    <dgm:cxn modelId="{4875D26B-EC7B-44CE-AECB-EC8824061B91}" type="presParOf" srcId="{02041348-52FE-4EFB-A333-88587DD052E9}" destId="{1226D2EA-503B-4834-A1B1-332C24C21A9D}" srcOrd="0" destOrd="0" presId="urn:microsoft.com/office/officeart/2005/8/layout/vList5"/>
    <dgm:cxn modelId="{01D8D715-174D-4227-AC8F-3EF681355BCC}" type="presParOf" srcId="{1226D2EA-503B-4834-A1B1-332C24C21A9D}" destId="{1CAC8725-4F14-4220-A8DA-93919B603AA9}" srcOrd="0" destOrd="0" presId="urn:microsoft.com/office/officeart/2005/8/layout/vList5"/>
    <dgm:cxn modelId="{F8CF80FC-F5D3-4A67-8068-FEEA57128DD2}" type="presParOf" srcId="{1226D2EA-503B-4834-A1B1-332C24C21A9D}" destId="{E75A98ED-40AA-4FAF-8E9F-1EBABB6295D5}" srcOrd="1" destOrd="0" presId="urn:microsoft.com/office/officeart/2005/8/layout/vList5"/>
    <dgm:cxn modelId="{12C356DF-C5CE-4152-972B-DD63B4B20C48}" type="presParOf" srcId="{02041348-52FE-4EFB-A333-88587DD052E9}" destId="{307D2F31-C46E-4A1D-B2DC-C5062EB8917B}" srcOrd="1" destOrd="0" presId="urn:microsoft.com/office/officeart/2005/8/layout/vList5"/>
    <dgm:cxn modelId="{94395235-8047-4C59-B443-1956DBBBD208}" type="presParOf" srcId="{02041348-52FE-4EFB-A333-88587DD052E9}" destId="{CF7F596E-F79C-4605-BF4C-AE6889FB0F1F}" srcOrd="2" destOrd="0" presId="urn:microsoft.com/office/officeart/2005/8/layout/vList5"/>
    <dgm:cxn modelId="{BEB86475-0444-4FAA-9564-A042C9814CD9}" type="presParOf" srcId="{CF7F596E-F79C-4605-BF4C-AE6889FB0F1F}" destId="{F1F51C20-ECD7-4C6D-8042-209887DE97E2}" srcOrd="0" destOrd="0" presId="urn:microsoft.com/office/officeart/2005/8/layout/vList5"/>
    <dgm:cxn modelId="{B743D814-19B5-4786-BF1A-7959C1C36C19}" type="presParOf" srcId="{CF7F596E-F79C-4605-BF4C-AE6889FB0F1F}" destId="{487F82F5-82AC-4B80-8D66-D46D93F78366}" srcOrd="1" destOrd="0" presId="urn:microsoft.com/office/officeart/2005/8/layout/vList5"/>
    <dgm:cxn modelId="{409C6633-2020-44EB-BA82-43EE83FB28FA}" type="presParOf" srcId="{02041348-52FE-4EFB-A333-88587DD052E9}" destId="{2CBF7EB0-E148-4DBD-A0F1-2252808716E0}" srcOrd="3" destOrd="0" presId="urn:microsoft.com/office/officeart/2005/8/layout/vList5"/>
    <dgm:cxn modelId="{712D2D08-8DBC-4AF3-863D-EC3BA39AB0C2}" type="presParOf" srcId="{02041348-52FE-4EFB-A333-88587DD052E9}" destId="{E4F9A798-74EA-44CD-B241-B1A401132027}" srcOrd="4" destOrd="0" presId="urn:microsoft.com/office/officeart/2005/8/layout/vList5"/>
    <dgm:cxn modelId="{79670F68-1687-4C8B-BC0B-A3CD4C341F7F}" type="presParOf" srcId="{E4F9A798-74EA-44CD-B241-B1A401132027}" destId="{D3D9070E-B202-43A5-8589-E1568FB4CFC7}" srcOrd="0" destOrd="0" presId="urn:microsoft.com/office/officeart/2005/8/layout/vList5"/>
    <dgm:cxn modelId="{C6D7148F-915F-4B28-BA83-B7D24D1B000D}" type="presParOf" srcId="{E4F9A798-74EA-44CD-B241-B1A401132027}" destId="{C767CCF3-0A5C-4880-96EF-DFC758D8837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A3A8E-2676-40CC-8F25-2624BC91D4CD}">
      <dsp:nvSpPr>
        <dsp:cNvPr id="0" name=""/>
        <dsp:cNvSpPr/>
      </dsp:nvSpPr>
      <dsp:spPr>
        <a:xfrm>
          <a:off x="1579246" y="1257870"/>
          <a:ext cx="5180765" cy="4799927"/>
        </a:xfrm>
        <a:prstGeom prst="ellipse">
          <a:avLst/>
        </a:prstGeom>
        <a:solidFill>
          <a:srgbClr val="C00000">
            <a:alpha val="50000"/>
          </a:srgbClr>
        </a:solidFill>
        <a:ln w="38100" cap="flat"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b="1" kern="1200" dirty="0" smtClean="0">
              <a:solidFill>
                <a:srgbClr val="FFC000"/>
              </a:solidFill>
              <a:latin typeface="+mn-lt"/>
              <a:ea typeface="+mn-ea"/>
              <a:cs typeface="+mn-cs"/>
            </a:rPr>
            <a:t>Constitutional</a:t>
          </a:r>
          <a:r>
            <a:rPr lang="en-US" sz="4600" kern="1200" dirty="0" smtClean="0">
              <a:solidFill>
                <a:srgbClr val="FFC000"/>
              </a:solidFill>
              <a:latin typeface="+mn-lt"/>
              <a:ea typeface="+mn-ea"/>
              <a:cs typeface="+mn-cs"/>
            </a:rPr>
            <a:t> </a:t>
          </a:r>
          <a:r>
            <a:rPr lang="en-US" sz="4000" b="1" kern="1200" dirty="0">
              <a:solidFill>
                <a:srgbClr val="FFC000"/>
              </a:solidFill>
              <a:latin typeface="+mn-lt"/>
              <a:ea typeface="+mn-ea"/>
              <a:cs typeface="+mn-cs"/>
            </a:rPr>
            <a:t>Policing</a:t>
          </a:r>
        </a:p>
      </dsp:txBody>
      <dsp:txXfrm>
        <a:off x="2337951" y="1960803"/>
        <a:ext cx="3663355" cy="3394061"/>
      </dsp:txXfrm>
    </dsp:sp>
    <dsp:sp modelId="{20D7869A-58CA-4FEF-9977-B0F4D5B7FF85}">
      <dsp:nvSpPr>
        <dsp:cNvPr id="0" name=""/>
        <dsp:cNvSpPr/>
      </dsp:nvSpPr>
      <dsp:spPr>
        <a:xfrm>
          <a:off x="2751598" y="87596"/>
          <a:ext cx="2836060" cy="2905309"/>
        </a:xfrm>
        <a:prstGeom prst="ellipse">
          <a:avLst/>
        </a:prstGeom>
        <a:solidFill>
          <a:schemeClr val="accent2">
            <a:lumMod val="75000"/>
            <a:alpha val="50000"/>
          </a:schemeClr>
        </a:solidFill>
        <a:ln w="38100" cap="flat"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rgbClr val="FFC000"/>
              </a:solidFill>
              <a:latin typeface="Arial" panose="020B0604020202020204" pitchFamily="34" charset="0"/>
              <a:ea typeface="+mn-ea"/>
              <a:cs typeface="Arial" panose="020B0604020202020204" pitchFamily="34" charset="0"/>
            </a:rPr>
            <a:t>POLICY</a:t>
          </a:r>
        </a:p>
      </dsp:txBody>
      <dsp:txXfrm>
        <a:off x="3166929" y="513069"/>
        <a:ext cx="2005398" cy="2054363"/>
      </dsp:txXfrm>
    </dsp:sp>
    <dsp:sp modelId="{5D82F283-B0F0-4A4E-85DD-76E31E5C8679}">
      <dsp:nvSpPr>
        <dsp:cNvPr id="0" name=""/>
        <dsp:cNvSpPr/>
      </dsp:nvSpPr>
      <dsp:spPr>
        <a:xfrm>
          <a:off x="5343507" y="3381472"/>
          <a:ext cx="2894484" cy="3019333"/>
        </a:xfrm>
        <a:prstGeom prst="ellipse">
          <a:avLst/>
        </a:prstGeom>
        <a:solidFill>
          <a:schemeClr val="accent3">
            <a:lumMod val="75000"/>
            <a:alpha val="50000"/>
          </a:schemeClr>
        </a:solidFill>
        <a:ln w="38100" cap="flat"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rgbClr val="FFC000"/>
              </a:solidFill>
              <a:latin typeface="+mn-lt"/>
              <a:ea typeface="+mn-ea"/>
              <a:cs typeface="+mn-cs"/>
            </a:rPr>
            <a:t>TRAINING</a:t>
          </a:r>
        </a:p>
      </dsp:txBody>
      <dsp:txXfrm>
        <a:off x="5767394" y="3823643"/>
        <a:ext cx="2046710" cy="2134991"/>
      </dsp:txXfrm>
    </dsp:sp>
    <dsp:sp modelId="{D4C32A76-8D77-4C1B-8345-8BE3C56A2E82}">
      <dsp:nvSpPr>
        <dsp:cNvPr id="0" name=""/>
        <dsp:cNvSpPr/>
      </dsp:nvSpPr>
      <dsp:spPr>
        <a:xfrm>
          <a:off x="170632" y="3315280"/>
          <a:ext cx="2961401" cy="3084979"/>
        </a:xfrm>
        <a:prstGeom prst="ellipse">
          <a:avLst/>
        </a:prstGeom>
        <a:solidFill>
          <a:schemeClr val="accent3">
            <a:lumMod val="75000"/>
            <a:alpha val="50000"/>
          </a:schemeClr>
        </a:solidFill>
        <a:ln w="38100" cap="flat"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rgbClr val="FFC000"/>
              </a:solidFill>
              <a:latin typeface="+mn-lt"/>
              <a:ea typeface="+mn-ea"/>
              <a:cs typeface="+mn-cs"/>
            </a:rPr>
            <a:t>SUPERVISION</a:t>
          </a:r>
          <a:endParaRPr lang="en-US" sz="2400" kern="1200" dirty="0">
            <a:solidFill>
              <a:srgbClr val="FFC000"/>
            </a:solidFill>
            <a:latin typeface="+mn-lt"/>
            <a:ea typeface="+mn-ea"/>
            <a:cs typeface="+mn-cs"/>
          </a:endParaRPr>
        </a:p>
      </dsp:txBody>
      <dsp:txXfrm>
        <a:off x="604319" y="3767065"/>
        <a:ext cx="2094027" cy="2181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26F98-B225-4A14-B7F3-43F9A1714FC1}">
      <dsp:nvSpPr>
        <dsp:cNvPr id="0" name=""/>
        <dsp:cNvSpPr/>
      </dsp:nvSpPr>
      <dsp:spPr>
        <a:xfrm>
          <a:off x="3184127" y="613"/>
          <a:ext cx="5379502" cy="2394272"/>
        </a:xfrm>
        <a:prstGeom prst="rightArrow">
          <a:avLst>
            <a:gd name="adj1" fmla="val 75000"/>
            <a:gd name="adj2" fmla="val 50000"/>
          </a:avLst>
        </a:prstGeom>
        <a:solidFill>
          <a:srgbClr val="EFB3B3">
            <a:alpha val="89804"/>
          </a:srgb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latin typeface="Calibri" panose="020F0502020204030204" pitchFamily="34" charset="0"/>
              <a:cs typeface="Arial" panose="020B0604020202020204" pitchFamily="34" charset="0"/>
            </a:rPr>
            <a:t>Selective enforcement or non-enforcement  of the law, including the selecting or rejecting of particular policing tactics or strategies, based on membership in certain demographic categories.  </a:t>
          </a:r>
          <a:endParaRPr lang="en-US" sz="2100" kern="1200" dirty="0">
            <a:latin typeface="Calibri" panose="020F0502020204030204" pitchFamily="34" charset="0"/>
            <a:cs typeface="Arial" panose="020B0604020202020204" pitchFamily="34" charset="0"/>
          </a:endParaRPr>
        </a:p>
      </dsp:txBody>
      <dsp:txXfrm>
        <a:off x="3184127" y="299897"/>
        <a:ext cx="4481650" cy="1795704"/>
      </dsp:txXfrm>
    </dsp:sp>
    <dsp:sp modelId="{C62A3738-1FC5-433A-988E-553F8BFF4B14}">
      <dsp:nvSpPr>
        <dsp:cNvPr id="0" name=""/>
        <dsp:cNvSpPr/>
      </dsp:nvSpPr>
      <dsp:spPr>
        <a:xfrm>
          <a:off x="402207" y="0"/>
          <a:ext cx="2781919" cy="2394272"/>
        </a:xfrm>
        <a:prstGeom prst="roundRect">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smtClean="0">
              <a:latin typeface="Calibri" panose="020F0502020204030204" pitchFamily="34" charset="0"/>
              <a:cs typeface="Arial" panose="020B0604020202020204" pitchFamily="34" charset="0"/>
            </a:rPr>
            <a:t>Bias-Based Policing is Unlawful</a:t>
          </a:r>
          <a:endParaRPr lang="en-US" sz="3600" kern="1200" dirty="0">
            <a:latin typeface="Calibri" panose="020F0502020204030204" pitchFamily="34" charset="0"/>
            <a:cs typeface="Arial" panose="020B0604020202020204" pitchFamily="34" charset="0"/>
          </a:endParaRPr>
        </a:p>
      </dsp:txBody>
      <dsp:txXfrm>
        <a:off x="519086" y="116879"/>
        <a:ext cx="2548161" cy="2160514"/>
      </dsp:txXfrm>
    </dsp:sp>
    <dsp:sp modelId="{3901E697-51B1-412E-9449-B4AC3D83DDED}">
      <dsp:nvSpPr>
        <dsp:cNvPr id="0" name=""/>
        <dsp:cNvSpPr/>
      </dsp:nvSpPr>
      <dsp:spPr>
        <a:xfrm>
          <a:off x="3184127" y="2634313"/>
          <a:ext cx="5379502" cy="2394272"/>
        </a:xfrm>
        <a:prstGeom prst="rightArrow">
          <a:avLst>
            <a:gd name="adj1" fmla="val 75000"/>
            <a:gd name="adj2" fmla="val 50000"/>
          </a:avLst>
        </a:prstGeom>
        <a:solidFill>
          <a:srgbClr val="92D050">
            <a:alpha val="90000"/>
          </a:srgbClr>
        </a:solidFill>
        <a:ln w="19050" cap="rnd" cmpd="sng" algn="ctr">
          <a:solidFill>
            <a:schemeClr val="accent4">
              <a:tint val="40000"/>
              <a:alpha val="90000"/>
              <a:hueOff val="-1691362"/>
              <a:satOff val="9469"/>
              <a:lumOff val="-9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latin typeface="Calibri" panose="020F0502020204030204" pitchFamily="34" charset="0"/>
            </a:rPr>
            <a:t>Everything that </a:t>
          </a:r>
          <a:r>
            <a:rPr lang="en-US" sz="2100" u="sng" kern="1200" dirty="0" smtClean="0">
              <a:latin typeface="Calibri" panose="020F0502020204030204" pitchFamily="34" charset="0"/>
            </a:rPr>
            <a:t>is not</a:t>
          </a:r>
          <a:r>
            <a:rPr lang="en-US" sz="2100" u="none" kern="1200" dirty="0" smtClean="0">
              <a:latin typeface="Calibri" panose="020F0502020204030204" pitchFamily="34" charset="0"/>
            </a:rPr>
            <a:t> bias-based policing.</a:t>
          </a:r>
          <a:endParaRPr lang="en-US" sz="2100" kern="1200" dirty="0">
            <a:latin typeface="Calibri" panose="020F0502020204030204" pitchFamily="34" charset="0"/>
          </a:endParaRPr>
        </a:p>
        <a:p>
          <a:pPr marL="228600" lvl="1" indent="-228600" algn="l" defTabSz="933450">
            <a:lnSpc>
              <a:spcPct val="90000"/>
            </a:lnSpc>
            <a:spcBef>
              <a:spcPct val="0"/>
            </a:spcBef>
            <a:spcAft>
              <a:spcPct val="15000"/>
            </a:spcAft>
            <a:buChar char="••"/>
          </a:pPr>
          <a:r>
            <a:rPr lang="en-US" sz="2100" kern="1200" dirty="0" smtClean="0">
              <a:latin typeface="Calibri" panose="020F0502020204030204" pitchFamily="34" charset="0"/>
            </a:rPr>
            <a:t>Using membership in a demographic category as part of a reliable suspect-specific description.   </a:t>
          </a:r>
          <a:endParaRPr lang="en-US" sz="2100" kern="1200" dirty="0">
            <a:latin typeface="Calibri" panose="020F0502020204030204" pitchFamily="34" charset="0"/>
          </a:endParaRPr>
        </a:p>
      </dsp:txBody>
      <dsp:txXfrm>
        <a:off x="3184127" y="2933597"/>
        <a:ext cx="4481650" cy="1795704"/>
      </dsp:txXfrm>
    </dsp:sp>
    <dsp:sp modelId="{2AC37D53-2F5F-41D9-8216-9326E0120D0F}">
      <dsp:nvSpPr>
        <dsp:cNvPr id="0" name=""/>
        <dsp:cNvSpPr/>
      </dsp:nvSpPr>
      <dsp:spPr>
        <a:xfrm>
          <a:off x="402207" y="2634313"/>
          <a:ext cx="2781919" cy="2394272"/>
        </a:xfrm>
        <a:prstGeom prst="roundRect">
          <a:avLst/>
        </a:prstGeom>
        <a:solidFill>
          <a:srgbClr val="0E9E34"/>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smtClean="0">
              <a:latin typeface="Calibri" panose="020F0502020204030204" pitchFamily="34" charset="0"/>
              <a:cs typeface="Arial" panose="020B0604020202020204" pitchFamily="34" charset="0"/>
            </a:rPr>
            <a:t>Bias-Free Policing is Lawful</a:t>
          </a:r>
          <a:endParaRPr lang="en-US" sz="3600" kern="1200" dirty="0">
            <a:latin typeface="Calibri" panose="020F0502020204030204" pitchFamily="34" charset="0"/>
            <a:cs typeface="Arial" panose="020B0604020202020204" pitchFamily="34" charset="0"/>
          </a:endParaRPr>
        </a:p>
      </dsp:txBody>
      <dsp:txXfrm>
        <a:off x="519086" y="2751192"/>
        <a:ext cx="2548161" cy="2160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A98ED-40AA-4FAF-8E9F-1EBABB6295D5}">
      <dsp:nvSpPr>
        <dsp:cNvPr id="0" name=""/>
        <dsp:cNvSpPr/>
      </dsp:nvSpPr>
      <dsp:spPr>
        <a:xfrm rot="5400000">
          <a:off x="5362360" y="-2015719"/>
          <a:ext cx="1296590" cy="5657088"/>
        </a:xfrm>
        <a:prstGeom prst="round2SameRect">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latin typeface="Calibri" panose="020F0502020204030204" pitchFamily="34" charset="0"/>
            </a:rPr>
            <a:t>Acquire </a:t>
          </a:r>
          <a:r>
            <a:rPr lang="en-US" sz="2500" kern="1200" dirty="0" smtClean="0">
              <a:latin typeface="Calibri" panose="020F0502020204030204" pitchFamily="34" charset="0"/>
            </a:rPr>
            <a:t>knowledge of policies, procedures </a:t>
          </a:r>
          <a:r>
            <a:rPr lang="en-US" sz="2500" kern="1200" dirty="0" smtClean="0">
              <a:latin typeface="Calibri" panose="020F0502020204030204" pitchFamily="34" charset="0"/>
            </a:rPr>
            <a:t>and </a:t>
          </a:r>
          <a:r>
            <a:rPr lang="en-US" sz="2500" kern="1200" dirty="0" smtClean="0">
              <a:latin typeface="Calibri" panose="020F0502020204030204" pitchFamily="34" charset="0"/>
            </a:rPr>
            <a:t>the law.</a:t>
          </a:r>
          <a:endParaRPr lang="en-US" sz="2500" kern="1200" dirty="0">
            <a:latin typeface="Calibri" panose="020F0502020204030204" pitchFamily="34" charset="0"/>
          </a:endParaRPr>
        </a:p>
      </dsp:txBody>
      <dsp:txXfrm rot="-5400000">
        <a:off x="3182111" y="227824"/>
        <a:ext cx="5593794" cy="1170002"/>
      </dsp:txXfrm>
    </dsp:sp>
    <dsp:sp modelId="{1CAC8725-4F14-4220-A8DA-93919B603AA9}">
      <dsp:nvSpPr>
        <dsp:cNvPr id="0" name=""/>
        <dsp:cNvSpPr/>
      </dsp:nvSpPr>
      <dsp:spPr>
        <a:xfrm>
          <a:off x="0" y="2455"/>
          <a:ext cx="3182112" cy="1620738"/>
        </a:xfrm>
        <a:prstGeom prst="round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A</a:t>
          </a:r>
          <a:endParaRPr lang="en-US" sz="6500" kern="1200" dirty="0"/>
        </a:p>
      </dsp:txBody>
      <dsp:txXfrm>
        <a:off x="79118" y="81573"/>
        <a:ext cx="3023876" cy="1462502"/>
      </dsp:txXfrm>
    </dsp:sp>
    <dsp:sp modelId="{487F82F5-82AC-4B80-8D66-D46D93F78366}">
      <dsp:nvSpPr>
        <dsp:cNvPr id="0" name=""/>
        <dsp:cNvSpPr/>
      </dsp:nvSpPr>
      <dsp:spPr>
        <a:xfrm rot="5400000">
          <a:off x="5362360" y="-313944"/>
          <a:ext cx="1296590" cy="5657088"/>
        </a:xfrm>
        <a:prstGeom prst="round2SameRect">
          <a:avLst/>
        </a:prstGeom>
        <a:solidFill>
          <a:schemeClr val="accent4">
            <a:tint val="40000"/>
            <a:alpha val="90000"/>
            <a:hueOff val="-845681"/>
            <a:satOff val="4734"/>
            <a:lumOff val="-478"/>
            <a:alphaOff val="0"/>
          </a:schemeClr>
        </a:solidFill>
        <a:ln w="9525" cap="rnd" cmpd="sng" algn="ctr">
          <a:solidFill>
            <a:schemeClr val="accent4">
              <a:tint val="40000"/>
              <a:alpha val="90000"/>
              <a:hueOff val="-845681"/>
              <a:satOff val="4734"/>
              <a:lumOff val="-478"/>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latin typeface="Calibri" panose="020F0502020204030204" pitchFamily="34" charset="0"/>
            </a:rPr>
            <a:t>Control, monitor &amp; train </a:t>
          </a:r>
          <a:r>
            <a:rPr lang="en-US" sz="2500" kern="1200" dirty="0" smtClean="0">
              <a:latin typeface="Calibri" panose="020F0502020204030204" pitchFamily="34" charset="0"/>
            </a:rPr>
            <a:t>subordinates</a:t>
          </a:r>
          <a:r>
            <a:rPr lang="en-US" sz="2500" kern="1200" dirty="0" smtClean="0">
              <a:latin typeface="Calibri" panose="020F0502020204030204" pitchFamily="34" charset="0"/>
            </a:rPr>
            <a:t>.</a:t>
          </a:r>
          <a:endParaRPr lang="en-US" sz="2500" kern="1200" dirty="0">
            <a:latin typeface="Calibri" panose="020F0502020204030204" pitchFamily="34" charset="0"/>
          </a:endParaRPr>
        </a:p>
      </dsp:txBody>
      <dsp:txXfrm rot="-5400000">
        <a:off x="3182111" y="1929599"/>
        <a:ext cx="5593794" cy="1170002"/>
      </dsp:txXfrm>
    </dsp:sp>
    <dsp:sp modelId="{F1F51C20-ECD7-4C6D-8042-209887DE97E2}">
      <dsp:nvSpPr>
        <dsp:cNvPr id="0" name=""/>
        <dsp:cNvSpPr/>
      </dsp:nvSpPr>
      <dsp:spPr>
        <a:xfrm>
          <a:off x="0" y="1704230"/>
          <a:ext cx="3182112" cy="1620738"/>
        </a:xfrm>
        <a:prstGeom prst="roundRect">
          <a:avLst/>
        </a:prstGeom>
        <a:gradFill rotWithShape="0">
          <a:gsLst>
            <a:gs pos="0">
              <a:schemeClr val="accent4">
                <a:hueOff val="-857133"/>
                <a:satOff val="7260"/>
                <a:lumOff val="-3137"/>
                <a:alphaOff val="0"/>
                <a:tint val="98000"/>
                <a:lumMod val="114000"/>
              </a:schemeClr>
            </a:gs>
            <a:gs pos="100000">
              <a:schemeClr val="accent4">
                <a:hueOff val="-857133"/>
                <a:satOff val="7260"/>
                <a:lumOff val="-3137"/>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C</a:t>
          </a:r>
          <a:endParaRPr lang="en-US" sz="6500" kern="1200" dirty="0"/>
        </a:p>
      </dsp:txBody>
      <dsp:txXfrm>
        <a:off x="79118" y="1783348"/>
        <a:ext cx="3023876" cy="1462502"/>
      </dsp:txXfrm>
    </dsp:sp>
    <dsp:sp modelId="{C767CCF3-0A5C-4880-96EF-DFC758D88370}">
      <dsp:nvSpPr>
        <dsp:cNvPr id="0" name=""/>
        <dsp:cNvSpPr/>
      </dsp:nvSpPr>
      <dsp:spPr>
        <a:xfrm rot="5400000">
          <a:off x="5362360" y="1387831"/>
          <a:ext cx="1296590" cy="5657088"/>
        </a:xfrm>
        <a:prstGeom prst="round2SameRect">
          <a:avLst/>
        </a:prstGeom>
        <a:solidFill>
          <a:schemeClr val="accent4">
            <a:tint val="40000"/>
            <a:alpha val="90000"/>
            <a:hueOff val="-1691362"/>
            <a:satOff val="9469"/>
            <a:lumOff val="-956"/>
            <a:alphaOff val="0"/>
          </a:schemeClr>
        </a:solidFill>
        <a:ln w="9525" cap="rnd" cmpd="sng" algn="ctr">
          <a:solidFill>
            <a:schemeClr val="accent4">
              <a:tint val="40000"/>
              <a:alpha val="90000"/>
              <a:hueOff val="-1691362"/>
              <a:satOff val="9469"/>
              <a:lumOff val="-956"/>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latin typeface="Calibri" panose="020F0502020204030204" pitchFamily="34" charset="0"/>
            </a:rPr>
            <a:t>Take appropriate action if subordinates fail to follow P&amp;P and law.</a:t>
          </a:r>
          <a:endParaRPr lang="en-US" sz="2500" kern="1200" dirty="0">
            <a:latin typeface="Calibri" panose="020F0502020204030204" pitchFamily="34" charset="0"/>
          </a:endParaRPr>
        </a:p>
      </dsp:txBody>
      <dsp:txXfrm rot="-5400000">
        <a:off x="3182111" y="3631374"/>
        <a:ext cx="5593794" cy="1170002"/>
      </dsp:txXfrm>
    </dsp:sp>
    <dsp:sp modelId="{D3D9070E-B202-43A5-8589-E1568FB4CFC7}">
      <dsp:nvSpPr>
        <dsp:cNvPr id="0" name=""/>
        <dsp:cNvSpPr/>
      </dsp:nvSpPr>
      <dsp:spPr>
        <a:xfrm>
          <a:off x="0" y="3406006"/>
          <a:ext cx="3182112" cy="1620738"/>
        </a:xfrm>
        <a:prstGeom prst="roundRect">
          <a:avLst/>
        </a:prstGeom>
        <a:gradFill rotWithShape="0">
          <a:gsLst>
            <a:gs pos="0">
              <a:schemeClr val="accent4">
                <a:hueOff val="-1714266"/>
                <a:satOff val="14520"/>
                <a:lumOff val="-6274"/>
                <a:alphaOff val="0"/>
                <a:tint val="98000"/>
                <a:lumMod val="114000"/>
              </a:schemeClr>
            </a:gs>
            <a:gs pos="100000">
              <a:schemeClr val="accent4">
                <a:hueOff val="-1714266"/>
                <a:satOff val="14520"/>
                <a:lumOff val="-6274"/>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T</a:t>
          </a:r>
          <a:endParaRPr lang="en-US" sz="6500" kern="1200" dirty="0"/>
        </a:p>
      </dsp:txBody>
      <dsp:txXfrm>
        <a:off x="79118" y="3485124"/>
        <a:ext cx="3023876" cy="14625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EB933DB1-4492-4759-A240-5D2943EEFF98}" type="datetimeFigureOut">
              <a:rPr lang="en-US" smtClean="0"/>
              <a:t>9/18/2015</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F1098588-CAC3-4389-B67B-D58A27E61B4F}" type="slidenum">
              <a:rPr lang="en-US" smtClean="0"/>
              <a:t>‹#›</a:t>
            </a:fld>
            <a:endParaRPr lang="en-US"/>
          </a:p>
        </p:txBody>
      </p:sp>
    </p:spTree>
    <p:extLst>
      <p:ext uri="{BB962C8B-B14F-4D97-AF65-F5344CB8AC3E}">
        <p14:creationId xmlns:p14="http://schemas.microsoft.com/office/powerpoint/2010/main" val="243377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2E6A464-AEBC-43E8-A9C2-0A44A5E1F4A7}" type="datetimeFigureOut">
              <a:rPr lang="en-US" smtClean="0"/>
              <a:t>9/18/2015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789FB4D-6906-4EE3-839C-F41FB153319A}" type="slidenum">
              <a:rPr lang="en-US" smtClean="0"/>
              <a:t>‹#›</a:t>
            </a:fld>
            <a:endParaRPr lang="en-US"/>
          </a:p>
        </p:txBody>
      </p:sp>
    </p:spTree>
    <p:extLst>
      <p:ext uri="{BB962C8B-B14F-4D97-AF65-F5344CB8AC3E}">
        <p14:creationId xmlns:p14="http://schemas.microsoft.com/office/powerpoint/2010/main" val="3137677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aw.cornell.edu/supct-cgi/get-const?billofrights.html#amendmenti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aw.cornell.edu/supct-cgi/get-const?billofrights.html#amendmentiv"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6537D67-4DFB-4E4F-B0B2-C8BA976213C8}" type="slidenum">
              <a:rPr lang="en-US" smtClean="0"/>
              <a:pPr/>
              <a:t>1</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dirty="0" smtClean="0"/>
              <a:t>The manner in which we</a:t>
            </a:r>
            <a:r>
              <a:rPr lang="en-US" baseline="0" dirty="0" smtClean="0"/>
              <a:t> will do this is to give you a review of the DOJ report.</a:t>
            </a:r>
            <a:endParaRPr lang="en-US" dirty="0" smtClean="0"/>
          </a:p>
        </p:txBody>
      </p:sp>
    </p:spTree>
    <p:extLst>
      <p:ext uri="{BB962C8B-B14F-4D97-AF65-F5344CB8AC3E}">
        <p14:creationId xmlns:p14="http://schemas.microsoft.com/office/powerpoint/2010/main" val="1729509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85275" indent="-302029">
              <a:defRPr>
                <a:solidFill>
                  <a:schemeClr val="tx1"/>
                </a:solidFill>
                <a:latin typeface="Tahoma" pitchFamily="34" charset="0"/>
              </a:defRPr>
            </a:lvl2pPr>
            <a:lvl3pPr marL="1208115" indent="-241623">
              <a:defRPr>
                <a:solidFill>
                  <a:schemeClr val="tx1"/>
                </a:solidFill>
                <a:latin typeface="Tahoma" pitchFamily="34" charset="0"/>
              </a:defRPr>
            </a:lvl3pPr>
            <a:lvl4pPr marL="1691361" indent="-241623">
              <a:defRPr>
                <a:solidFill>
                  <a:schemeClr val="tx1"/>
                </a:solidFill>
                <a:latin typeface="Tahoma" pitchFamily="34" charset="0"/>
              </a:defRPr>
            </a:lvl4pPr>
            <a:lvl5pPr marL="2174608" indent="-241623">
              <a:defRPr>
                <a:solidFill>
                  <a:schemeClr val="tx1"/>
                </a:solidFill>
                <a:latin typeface="Tahoma" pitchFamily="34" charset="0"/>
              </a:defRPr>
            </a:lvl5pPr>
            <a:lvl6pPr marL="2657854" indent="-241623" eaLnBrk="0" fontAlgn="base" hangingPunct="0">
              <a:spcBef>
                <a:spcPct val="0"/>
              </a:spcBef>
              <a:spcAft>
                <a:spcPct val="0"/>
              </a:spcAft>
              <a:defRPr>
                <a:solidFill>
                  <a:schemeClr val="tx1"/>
                </a:solidFill>
                <a:latin typeface="Tahoma" pitchFamily="34" charset="0"/>
              </a:defRPr>
            </a:lvl6pPr>
            <a:lvl7pPr marL="3141100" indent="-241623" eaLnBrk="0" fontAlgn="base" hangingPunct="0">
              <a:spcBef>
                <a:spcPct val="0"/>
              </a:spcBef>
              <a:spcAft>
                <a:spcPct val="0"/>
              </a:spcAft>
              <a:defRPr>
                <a:solidFill>
                  <a:schemeClr val="tx1"/>
                </a:solidFill>
                <a:latin typeface="Tahoma" pitchFamily="34" charset="0"/>
              </a:defRPr>
            </a:lvl7pPr>
            <a:lvl8pPr marL="3624346" indent="-241623" eaLnBrk="0" fontAlgn="base" hangingPunct="0">
              <a:spcBef>
                <a:spcPct val="0"/>
              </a:spcBef>
              <a:spcAft>
                <a:spcPct val="0"/>
              </a:spcAft>
              <a:defRPr>
                <a:solidFill>
                  <a:schemeClr val="tx1"/>
                </a:solidFill>
                <a:latin typeface="Tahoma" pitchFamily="34" charset="0"/>
              </a:defRPr>
            </a:lvl8pPr>
            <a:lvl9pPr marL="4107592" indent="-241623" eaLnBrk="0" fontAlgn="base" hangingPunct="0">
              <a:spcBef>
                <a:spcPct val="0"/>
              </a:spcBef>
              <a:spcAft>
                <a:spcPct val="0"/>
              </a:spcAft>
              <a:defRPr>
                <a:solidFill>
                  <a:schemeClr val="tx1"/>
                </a:solidFill>
                <a:latin typeface="Tahoma" pitchFamily="34" charset="0"/>
              </a:defRPr>
            </a:lvl9pPr>
          </a:lstStyle>
          <a:p>
            <a:fld id="{5B5ECAE1-79DB-4F32-A0FF-253BD2F6CB00}" type="slidenum">
              <a:rPr lang="en-US" smtClean="0">
                <a:latin typeface="Verdana" pitchFamily="34" charset="0"/>
              </a:rPr>
              <a:pPr/>
              <a:t>10</a:t>
            </a:fld>
            <a:endParaRPr lang="en-US" smtClean="0">
              <a:latin typeface="Verdana"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Yes if</a:t>
            </a:r>
            <a:r>
              <a:rPr lang="en-US" baseline="0" dirty="0" smtClean="0"/>
              <a:t> you violate the law or statute or policy that will be clear.  But the focus is on a pattern and practice or custom.  The reality of it is that we have guideline and put the policy manual up on the shelf and surround it by glass and put a big sign saying in case of litigation break glass.  Therefore, what guiding principals do those policies play?  Do supervisors do their job?  Do supervisors say hey I know the boss has these policies but he is not in touch with the way we do things so troops, even though the policies say one thing, we will do it the way we usually do.  We have to identify those instances and protect against them. The primary concern should be on pattern and practice or custom.</a:t>
            </a:r>
            <a:endParaRPr lang="en-US" dirty="0" smtClean="0"/>
          </a:p>
        </p:txBody>
      </p:sp>
    </p:spTree>
    <p:extLst>
      <p:ext uri="{BB962C8B-B14F-4D97-AF65-F5344CB8AC3E}">
        <p14:creationId xmlns:p14="http://schemas.microsoft.com/office/powerpoint/2010/main" val="3862092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am I looking to achieve?  Very simple.  Across</a:t>
            </a:r>
            <a:r>
              <a:rPr lang="en-US" baseline="0" dirty="0" smtClean="0"/>
              <a:t> the country we must limit inconsistency. This guideline is no different from any other DOJ guidelines and the method that I want you to accept and get your mind around, there is a lack of consistency which is causing tremendous problems in the defense of law enforcement.  Particular in the core areas.  </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11</a:t>
            </a:fld>
            <a:endParaRPr lang="en-US"/>
          </a:p>
        </p:txBody>
      </p:sp>
    </p:spTree>
    <p:extLst>
      <p:ext uri="{BB962C8B-B14F-4D97-AF65-F5344CB8AC3E}">
        <p14:creationId xmlns:p14="http://schemas.microsoft.com/office/powerpoint/2010/main" val="1877777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F4073C2B-EEE2-46D9-A58A-5F90C4C45875}" type="slidenum">
              <a:rPr lang="en-US" smtClean="0"/>
              <a:pPr/>
              <a:t>12</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dirty="0" smtClean="0"/>
              <a:t>What does this mean for me</a:t>
            </a:r>
            <a:r>
              <a:rPr lang="en-US" baseline="0" dirty="0" smtClean="0"/>
              <a:t> and why should I care?  You should care because the legal threshold is deliberate indifference.  </a:t>
            </a:r>
          </a:p>
          <a:p>
            <a:pPr eaLnBrk="1" hangingPunct="1"/>
            <a:endParaRPr lang="en-US" baseline="0" dirty="0" smtClean="0"/>
          </a:p>
          <a:p>
            <a:pPr eaLnBrk="1" hangingPunct="1"/>
            <a:r>
              <a:rPr lang="en-US" baseline="0" dirty="0" smtClean="0"/>
              <a:t>The question to you Chief is if the DOJ issues a report with some guidelines and everyone is requesting that you do a self assess, is the fact that you don’t do that self assess deliberate indifference?  Is it…</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970189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a:t>
            </a:r>
            <a:r>
              <a:rPr lang="en-US" baseline="0" dirty="0" smtClean="0"/>
              <a:t> talk about where the authority comes from.  This was put into effect in 1994, post Rodney King incident in order to give the DOJ the ability to review </a:t>
            </a:r>
            <a:r>
              <a:rPr lang="en-US" baseline="0" dirty="0" err="1" smtClean="0"/>
              <a:t>dept</a:t>
            </a:r>
            <a:r>
              <a:rPr lang="en-US" baseline="0" dirty="0" smtClean="0"/>
              <a:t> for pattern and practice.</a:t>
            </a:r>
            <a:endParaRPr lang="en-US" dirty="0"/>
          </a:p>
        </p:txBody>
      </p:sp>
      <p:sp>
        <p:nvSpPr>
          <p:cNvPr id="4" name="Slide Number Placeholder 3"/>
          <p:cNvSpPr>
            <a:spLocks noGrp="1"/>
          </p:cNvSpPr>
          <p:nvPr>
            <p:ph type="sldNum" sz="quarter" idx="10"/>
          </p:nvPr>
        </p:nvSpPr>
        <p:spPr/>
        <p:txBody>
          <a:bodyPr/>
          <a:lstStyle/>
          <a:p>
            <a:pPr>
              <a:defRPr/>
            </a:pPr>
            <a:fld id="{CA3A739E-5BB6-454A-B43C-296887DCA064}" type="slidenum">
              <a:rPr lang="en-US" smtClean="0"/>
              <a:pPr>
                <a:defRPr/>
              </a:pPr>
              <a:t>13</a:t>
            </a:fld>
            <a:endParaRPr lang="en-US" dirty="0"/>
          </a:p>
        </p:txBody>
      </p:sp>
    </p:spTree>
    <p:extLst>
      <p:ext uri="{BB962C8B-B14F-4D97-AF65-F5344CB8AC3E}">
        <p14:creationId xmlns:p14="http://schemas.microsoft.com/office/powerpoint/2010/main" val="1569201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that mean for us and why do I care?  </a:t>
            </a:r>
          </a:p>
          <a:p>
            <a:endParaRPr lang="en-US" dirty="0" smtClean="0"/>
          </a:p>
          <a:p>
            <a:r>
              <a:rPr lang="en-US" dirty="0" smtClean="0"/>
              <a:t>Those that have listened to us in the past know that we always</a:t>
            </a:r>
            <a:r>
              <a:rPr lang="en-US" baseline="0" dirty="0" smtClean="0"/>
              <a:t> recommend that we pay attention to where we are getting our policies and models.  These documents are the docs that we have to pay attention to.</a:t>
            </a:r>
            <a:endParaRPr lang="en-US" dirty="0"/>
          </a:p>
        </p:txBody>
      </p:sp>
      <p:sp>
        <p:nvSpPr>
          <p:cNvPr id="4" name="Slide Number Placeholder 3"/>
          <p:cNvSpPr>
            <a:spLocks noGrp="1"/>
          </p:cNvSpPr>
          <p:nvPr>
            <p:ph type="sldNum" sz="quarter" idx="10"/>
          </p:nvPr>
        </p:nvSpPr>
        <p:spPr/>
        <p:txBody>
          <a:bodyPr/>
          <a:lstStyle/>
          <a:p>
            <a:pPr>
              <a:defRPr/>
            </a:pPr>
            <a:fld id="{CA3A739E-5BB6-454A-B43C-296887DCA064}" type="slidenum">
              <a:rPr lang="en-US" smtClean="0"/>
              <a:pPr>
                <a:defRPr/>
              </a:pPr>
              <a:t>14</a:t>
            </a:fld>
            <a:endParaRPr lang="en-US" dirty="0"/>
          </a:p>
        </p:txBody>
      </p:sp>
    </p:spTree>
    <p:extLst>
      <p:ext uri="{BB962C8B-B14F-4D97-AF65-F5344CB8AC3E}">
        <p14:creationId xmlns:p14="http://schemas.microsoft.com/office/powerpoint/2010/main" val="1951976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t>
            </a:r>
            <a:r>
              <a:rPr lang="en-US" dirty="0" err="1" smtClean="0"/>
              <a:t>whats</a:t>
            </a:r>
            <a:r>
              <a:rPr lang="en-US" dirty="0" smtClean="0"/>
              <a:t> going on around the country right</a:t>
            </a:r>
            <a:r>
              <a:rPr lang="en-US" baseline="0" dirty="0" smtClean="0"/>
              <a:t> now.</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15</a:t>
            </a:fld>
            <a:endParaRPr lang="en-US"/>
          </a:p>
        </p:txBody>
      </p:sp>
    </p:spTree>
    <p:extLst>
      <p:ext uri="{BB962C8B-B14F-4D97-AF65-F5344CB8AC3E}">
        <p14:creationId xmlns:p14="http://schemas.microsoft.com/office/powerpoint/2010/main" val="4131631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talk about the process and how the DOJ does their process.  Numbers higher in 2014 and 15.</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16</a:t>
            </a:fld>
            <a:endParaRPr lang="en-US"/>
          </a:p>
        </p:txBody>
      </p:sp>
    </p:spTree>
    <p:extLst>
      <p:ext uri="{BB962C8B-B14F-4D97-AF65-F5344CB8AC3E}">
        <p14:creationId xmlns:p14="http://schemas.microsoft.com/office/powerpoint/2010/main" val="58414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E82D04-0568-4102-83CE-6E4C9041B49E}" type="slidenum">
              <a:rPr lang="en-US" altLang="en-US" smtClean="0">
                <a:latin typeface="Arial" panose="020B0604020202020204" pitchFamily="34" charset="0"/>
              </a:rPr>
              <a:pPr>
                <a:spcBef>
                  <a:spcPct val="0"/>
                </a:spcBef>
              </a:pPr>
              <a:t>17</a:t>
            </a:fld>
            <a:endParaRPr lang="en-US" altLang="en-US" smtClean="0">
              <a:latin typeface="Arial" panose="020B0604020202020204" pitchFamily="34" charset="0"/>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477705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C6610E-9D8B-4A28-BC20-2A35FF1F5A9C}" type="slidenum">
              <a:rPr lang="en-US" altLang="en-US" smtClean="0">
                <a:latin typeface="Arial" panose="020B0604020202020204" pitchFamily="34" charset="0"/>
              </a:rPr>
              <a:pPr>
                <a:spcBef>
                  <a:spcPct val="0"/>
                </a:spcBef>
              </a:pPr>
              <a:t>18</a:t>
            </a:fld>
            <a:endParaRPr lang="en-US" altLang="en-US" smtClean="0">
              <a:latin typeface="Arial" panose="020B0604020202020204" pitchFamily="34" charset="0"/>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1959169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issue brought</a:t>
            </a:r>
            <a:r>
              <a:rPr lang="en-US" baseline="0" dirty="0" smtClean="0"/>
              <a:t> up in FPD report.</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19</a:t>
            </a:fld>
            <a:endParaRPr lang="en-US"/>
          </a:p>
        </p:txBody>
      </p:sp>
    </p:spTree>
    <p:extLst>
      <p:ext uri="{BB962C8B-B14F-4D97-AF65-F5344CB8AC3E}">
        <p14:creationId xmlns:p14="http://schemas.microsoft.com/office/powerpoint/2010/main" val="105564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Issued recommendations</a:t>
            </a:r>
            <a:r>
              <a:rPr lang="en-US" baseline="0" dirty="0" smtClean="0"/>
              <a:t> for Ferguson PD.  What I want to make clear is that in no way are we analyzing the truth or veracity of the information contained in the report specific to the Ferguson PD.  In no way are we saying whether Ferguson was right or wrong because the reality is, while you and I think we may have some information on that, we do not have the ability to comment on that.  So the one thing we are not doing is determining whether the findings were appropriate.  The purpose of this presentation is to insure that what you take from this report is a guiding factor.  </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2</a:t>
            </a:fld>
            <a:endParaRPr lang="en-US"/>
          </a:p>
        </p:txBody>
      </p:sp>
    </p:spTree>
    <p:extLst>
      <p:ext uri="{BB962C8B-B14F-4D97-AF65-F5344CB8AC3E}">
        <p14:creationId xmlns:p14="http://schemas.microsoft.com/office/powerpoint/2010/main" val="74535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an</a:t>
            </a:r>
            <a:r>
              <a:rPr lang="en-US" baseline="0" dirty="0" smtClean="0"/>
              <a:t> evidence guy and you should be to.  Meaning what is the empirical evidence to show that there is such a thing as BBP.  Yes each of us should be committed to ensuring that our </a:t>
            </a:r>
            <a:r>
              <a:rPr lang="en-US" baseline="0" dirty="0" err="1" smtClean="0"/>
              <a:t>pd</a:t>
            </a:r>
            <a:r>
              <a:rPr lang="en-US" baseline="0" dirty="0" smtClean="0"/>
              <a:t> is in line with BBP.  Increase in policy and training on this topic for purpose of making our officers better.  Hot topic.  Reality is that </a:t>
            </a:r>
            <a:r>
              <a:rPr lang="en-US" baseline="0" dirty="0" err="1" smtClean="0"/>
              <a:t>Im</a:t>
            </a:r>
            <a:r>
              <a:rPr lang="en-US" baseline="0" dirty="0" smtClean="0"/>
              <a:t> concerned that proving that BBP exists is difficult.</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20</a:t>
            </a:fld>
            <a:endParaRPr lang="en-US"/>
          </a:p>
        </p:txBody>
      </p:sp>
    </p:spTree>
    <p:extLst>
      <p:ext uri="{BB962C8B-B14F-4D97-AF65-F5344CB8AC3E}">
        <p14:creationId xmlns:p14="http://schemas.microsoft.com/office/powerpoint/2010/main" val="3343297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Profiling</a:t>
            </a:r>
            <a:r>
              <a:rPr lang="en-US" baseline="0" dirty="0" smtClean="0"/>
              <a:t> is a household word.  I am a simple person so I ask a simple question: what does that mean?  Give me a definition.  This is something that needs to be clarified.  Compelling evidence suggests that profiling is a media driven myth.  What I mean by that is we have evidence that suggests that police dogs have been accused of racial bias.  No appellate but maybe lower courts?  </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21</a:t>
            </a:fld>
            <a:endParaRPr lang="en-US"/>
          </a:p>
        </p:txBody>
      </p:sp>
    </p:spTree>
    <p:extLst>
      <p:ext uri="{BB962C8B-B14F-4D97-AF65-F5344CB8AC3E}">
        <p14:creationId xmlns:p14="http://schemas.microsoft.com/office/powerpoint/2010/main" val="2304982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1471EB-59B0-4C47-B646-5A26FD395DB7}" type="slidenum">
              <a:rPr lang="en-US" altLang="en-US" smtClean="0">
                <a:latin typeface="Arial" panose="020B0604020202020204" pitchFamily="34" charset="0"/>
              </a:rPr>
              <a:pPr>
                <a:spcBef>
                  <a:spcPct val="0"/>
                </a:spcBef>
              </a:pPr>
              <a:t>22</a:t>
            </a:fld>
            <a:endParaRPr lang="en-US" altLang="en-US" smtClean="0">
              <a:latin typeface="Arial" panose="020B0604020202020204" pitchFamily="34"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defRPr/>
            </a:pPr>
            <a:r>
              <a:rPr lang="en-US" altLang="en-US" dirty="0" smtClean="0">
                <a:latin typeface="+mj-lt"/>
              </a:rPr>
              <a:t>Title VI: applies if obtaining federal aid (including use of FBI NCIC system, obtaining training, financial benefits from Omnibus Crime Control and Safe Streets Act of 1968).</a:t>
            </a:r>
          </a:p>
        </p:txBody>
      </p:sp>
    </p:spTree>
    <p:extLst>
      <p:ext uri="{BB962C8B-B14F-4D97-AF65-F5344CB8AC3E}">
        <p14:creationId xmlns:p14="http://schemas.microsoft.com/office/powerpoint/2010/main" val="114997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3FC972-7A1E-4683-96A0-A524CA6EE7BE}" type="slidenum">
              <a:rPr lang="en-US" altLang="en-US" smtClean="0">
                <a:latin typeface="Arial" panose="020B0604020202020204" pitchFamily="34" charset="0"/>
              </a:rPr>
              <a:pPr>
                <a:spcBef>
                  <a:spcPct val="0"/>
                </a:spcBef>
              </a:pPr>
              <a:t>23</a:t>
            </a:fld>
            <a:endParaRPr lang="en-US" altLang="en-US" smtClean="0">
              <a:latin typeface="Arial" panose="020B0604020202020204" pitchFamily="34"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smtClean="0"/>
              <a:t>14 Amendment – EPC: race, national origin, alienage (SS); Age (IS); Rest (RB)</a:t>
            </a:r>
          </a:p>
        </p:txBody>
      </p:sp>
    </p:spTree>
    <p:extLst>
      <p:ext uri="{BB962C8B-B14F-4D97-AF65-F5344CB8AC3E}">
        <p14:creationId xmlns:p14="http://schemas.microsoft.com/office/powerpoint/2010/main" val="3429166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AF30AB-2B92-4AF1-8DB0-C2596B6A296F}" type="slidenum">
              <a:rPr lang="en-US" altLang="en-US" smtClean="0">
                <a:latin typeface="Arial" panose="020B0604020202020204" pitchFamily="34" charset="0"/>
              </a:rPr>
              <a:pPr>
                <a:spcBef>
                  <a:spcPct val="0"/>
                </a:spcBef>
              </a:pPr>
              <a:t>24</a:t>
            </a:fld>
            <a:endParaRPr lang="en-US" altLang="en-US" smtClean="0">
              <a:latin typeface="Arial" panose="020B0604020202020204"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2620190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29DCF2-5883-4291-ADCF-BA5420626240}" type="slidenum">
              <a:rPr lang="en-US" altLang="en-US" smtClean="0">
                <a:latin typeface="Arial" panose="020B0604020202020204" pitchFamily="34" charset="0"/>
              </a:rPr>
              <a:pPr>
                <a:spcBef>
                  <a:spcPct val="0"/>
                </a:spcBef>
              </a:pPr>
              <a:t>25</a:t>
            </a:fld>
            <a:endParaRPr lang="en-US" altLang="en-US" smtClean="0">
              <a:latin typeface="Arial" panose="020B0604020202020204" pitchFamily="34"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885283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767C12-19E6-46A5-A9F3-6BA43B806EA8}" type="slidenum">
              <a:rPr lang="en-US" altLang="en-US" smtClean="0">
                <a:latin typeface="Arial" panose="020B0604020202020204" pitchFamily="34" charset="0"/>
              </a:rPr>
              <a:pPr>
                <a:spcBef>
                  <a:spcPct val="0"/>
                </a:spcBef>
              </a:pPr>
              <a:t>26</a:t>
            </a:fld>
            <a:endParaRPr lang="en-US" altLang="en-US" smtClean="0">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825537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CAF308-0DE7-4191-AA67-58995DF1F763}" type="slidenum">
              <a:rPr lang="en-US" altLang="en-US" smtClean="0">
                <a:latin typeface="Arial" panose="020B0604020202020204" pitchFamily="34" charset="0"/>
              </a:rPr>
              <a:pPr>
                <a:spcBef>
                  <a:spcPct val="0"/>
                </a:spcBef>
              </a:pPr>
              <a:t>27</a:t>
            </a:fld>
            <a:endParaRPr lang="en-US" altLang="en-US" smtClean="0">
              <a:latin typeface="Arial" panose="020B060402020202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defRPr/>
            </a:pPr>
            <a:r>
              <a:rPr lang="en-US" altLang="en-US" dirty="0" smtClean="0">
                <a:latin typeface="+mj-lt"/>
              </a:rPr>
              <a:t>Defendants argue that “the use of automobiles is so heavily and minutely regulated that total compliance with traffic and safety rules is nearly impossible, a police officer will almost invariably be able to catch any given motorist in a technical violation. This creates the temptation to use traffic stops as a means of investigating other law violations, as to which no probable cause or even articulable suspicion exists. Petitioners, who are both black, further contend that police officers might decide which motorists to stop based on decidedly impermissible factors, such as the race of the car's occupants. To avoid this danger, they say, the </a:t>
            </a:r>
            <a:r>
              <a:rPr lang="en-US" altLang="en-US" dirty="0" smtClean="0">
                <a:latin typeface="+mj-lt"/>
                <a:hlinkClick r:id="rId3"/>
              </a:rPr>
              <a:t>Fourth Amendment</a:t>
            </a:r>
            <a:r>
              <a:rPr lang="en-US" altLang="en-US" dirty="0" smtClean="0">
                <a:latin typeface="+mj-lt"/>
              </a:rPr>
              <a:t> test for traffic stops should be, not the normal one (applied by the Court of Appeals) of whether probable cause existed to justify the stop; but rather, whether a police officer, acting reasonably, would have made the stop for the reason given. </a:t>
            </a:r>
          </a:p>
        </p:txBody>
      </p:sp>
    </p:spTree>
    <p:extLst>
      <p:ext uri="{BB962C8B-B14F-4D97-AF65-F5344CB8AC3E}">
        <p14:creationId xmlns:p14="http://schemas.microsoft.com/office/powerpoint/2010/main" val="1823916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D736ED-A56F-4801-A400-3E3D846DB80C}" type="slidenum">
              <a:rPr lang="en-US" altLang="en-US" smtClean="0">
                <a:latin typeface="Arial" panose="020B0604020202020204" pitchFamily="34" charset="0"/>
              </a:rPr>
              <a:pPr>
                <a:spcBef>
                  <a:spcPct val="0"/>
                </a:spcBef>
              </a:pPr>
              <a:t>28</a:t>
            </a:fld>
            <a:endParaRPr lang="en-US" altLang="en-US" smtClean="0">
              <a:latin typeface="Arial" panose="020B060402020202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4262075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373942-1BC1-482F-898D-2F14B76A610D}" type="slidenum">
              <a:rPr lang="en-US" altLang="en-US" smtClean="0">
                <a:latin typeface="Arial" panose="020B0604020202020204" pitchFamily="34" charset="0"/>
              </a:rPr>
              <a:pPr>
                <a:spcBef>
                  <a:spcPct val="0"/>
                </a:spcBef>
              </a:pPr>
              <a:t>29</a:t>
            </a:fld>
            <a:endParaRPr lang="en-US" altLang="en-US" smtClean="0">
              <a:latin typeface="Arial" panose="020B0604020202020204"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smtClean="0"/>
              <a:t>We of course agree with petitioners that the Constitution prohibits selective enforcement of the law based on considerations such as race. But the constitutional basis for objecting to intentionally discriminatory application of laws is the Equal Protection Clause, not the Fourth Amendment. Subjective intentions play no role in ordinary, probable cause </a:t>
            </a:r>
            <a:r>
              <a:rPr lang="en-US" altLang="en-US" u="sng" smtClean="0">
                <a:hlinkClick r:id="rId3"/>
              </a:rPr>
              <a:t>Fourth Amendment</a:t>
            </a:r>
            <a:r>
              <a:rPr lang="en-US" altLang="en-US" u="sng" smtClean="0"/>
              <a:t> </a:t>
            </a:r>
            <a:r>
              <a:rPr lang="en-US" altLang="en-US" smtClean="0"/>
              <a:t>analysis.</a:t>
            </a:r>
            <a:endParaRPr lang="en-US" altLang="en-US" smtClean="0">
              <a:latin typeface="Arial" panose="020B0604020202020204" pitchFamily="34" charset="0"/>
            </a:endParaRPr>
          </a:p>
        </p:txBody>
      </p:sp>
    </p:spTree>
    <p:extLst>
      <p:ext uri="{BB962C8B-B14F-4D97-AF65-F5344CB8AC3E}">
        <p14:creationId xmlns:p14="http://schemas.microsoft.com/office/powerpoint/2010/main" val="233770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the self analysis I want you to take away from this?  When</a:t>
            </a:r>
            <a:r>
              <a:rPr lang="en-US" baseline="0" dirty="0" smtClean="0"/>
              <a:t> this report was released there was a lot of emotion attached to it.  I have an opinion as of course many of your already know. But lets take the report for what it is and that is a guiding document issued by the DOJ to FPD about the things they should correct.  </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3</a:t>
            </a:fld>
            <a:endParaRPr lang="en-US"/>
          </a:p>
        </p:txBody>
      </p:sp>
    </p:spTree>
    <p:extLst>
      <p:ext uri="{BB962C8B-B14F-4D97-AF65-F5344CB8AC3E}">
        <p14:creationId xmlns:p14="http://schemas.microsoft.com/office/powerpoint/2010/main" val="2083829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422D74-DA6B-487B-AEAF-36F343CD2302}" type="slidenum">
              <a:rPr lang="en-US" altLang="en-US" smtClean="0">
                <a:latin typeface="Arial" panose="020B0604020202020204" pitchFamily="34" charset="0"/>
              </a:rPr>
              <a:pPr>
                <a:spcBef>
                  <a:spcPct val="0"/>
                </a:spcBef>
              </a:pPr>
              <a:t>30</a:t>
            </a:fld>
            <a:endParaRPr lang="en-US" altLang="en-US" smtClean="0">
              <a:latin typeface="Arial" panose="020B0604020202020204"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823851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9E0F1D-185D-44AF-A3E9-A1F99F2BA19D}" type="slidenum">
              <a:rPr lang="en-US" altLang="en-US" smtClean="0">
                <a:latin typeface="Arial" panose="020B0604020202020204" pitchFamily="34" charset="0"/>
              </a:rPr>
              <a:pPr>
                <a:spcBef>
                  <a:spcPct val="0"/>
                </a:spcBef>
              </a:pPr>
              <a:t>31</a:t>
            </a:fld>
            <a:endParaRPr lang="en-US" altLang="en-US" smtClean="0">
              <a:latin typeface="Arial" panose="020B0604020202020204" pitchFamily="34"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106864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C3EBF6-D468-42EA-B9CC-9743B136304D}" type="slidenum">
              <a:rPr lang="en-US" altLang="en-US" smtClean="0">
                <a:latin typeface="Arial" panose="020B0604020202020204" pitchFamily="34" charset="0"/>
              </a:rPr>
              <a:pPr>
                <a:spcBef>
                  <a:spcPct val="0"/>
                </a:spcBef>
              </a:pPr>
              <a:t>32</a:t>
            </a:fld>
            <a:endParaRPr lang="en-US" altLang="en-US" smtClean="0">
              <a:latin typeface="Arial" panose="020B0604020202020204" pitchFamily="34"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2541545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D01A95-5A50-4D4F-8B86-57305D0B9C55}" type="slidenum">
              <a:rPr lang="en-US" altLang="en-US" smtClean="0">
                <a:latin typeface="Arial" panose="020B0604020202020204" pitchFamily="34" charset="0"/>
              </a:rPr>
              <a:pPr>
                <a:spcBef>
                  <a:spcPct val="0"/>
                </a:spcBef>
              </a:pPr>
              <a:t>33</a:t>
            </a:fld>
            <a:endParaRPr lang="en-US" altLang="en-US" smtClean="0">
              <a:latin typeface="Arial" panose="020B0604020202020204" pitchFamily="34"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xfrm>
            <a:off x="206375" y="4267200"/>
            <a:ext cx="66516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smtClean="0">
                <a:solidFill>
                  <a:srgbClr val="1C2B3E"/>
                </a:solidFill>
              </a:rPr>
              <a:t>The discriminatory purpose requirement does not require defendants to prove that race was “the sole, predominant, or determinative factor in a police enforcement action.”  </a:t>
            </a:r>
          </a:p>
          <a:p>
            <a:pPr marL="171450" indent="-171450">
              <a:spcBef>
                <a:spcPct val="0"/>
              </a:spcBef>
              <a:buFontTx/>
              <a:buChar char="•"/>
            </a:pPr>
            <a:endParaRPr lang="en-US" altLang="en-US" smtClean="0">
              <a:solidFill>
                <a:srgbClr val="1C2B3E"/>
              </a:solidFill>
            </a:endParaRPr>
          </a:p>
          <a:p>
            <a:pPr marL="171450" indent="-171450">
              <a:spcBef>
                <a:spcPct val="0"/>
              </a:spcBef>
              <a:buFontTx/>
              <a:buChar char="•"/>
            </a:pPr>
            <a:r>
              <a:rPr lang="en-US" altLang="en-US" smtClean="0">
                <a:solidFill>
                  <a:srgbClr val="1C2B3E"/>
                </a:solidFill>
              </a:rPr>
              <a:t>Nor must the defendant show that the discrimination was based on “ill will, enmity, or hostility</a:t>
            </a:r>
          </a:p>
          <a:p>
            <a:pPr marL="171450" indent="-171450">
              <a:spcBef>
                <a:spcPct val="0"/>
              </a:spcBef>
              <a:buFontTx/>
              <a:buChar char="•"/>
            </a:pPr>
            <a:endParaRPr lang="en-US" altLang="en-US" smtClean="0">
              <a:solidFill>
                <a:srgbClr val="1C2B3E"/>
              </a:solidFill>
            </a:endParaRPr>
          </a:p>
          <a:p>
            <a:pPr marL="171450" indent="-171450">
              <a:spcBef>
                <a:spcPct val="0"/>
              </a:spcBef>
              <a:buFontTx/>
              <a:buChar char="•"/>
            </a:pPr>
            <a:r>
              <a:rPr lang="en-US" altLang="en-US" smtClean="0">
                <a:solidFill>
                  <a:srgbClr val="1C2B3E"/>
                </a:solidFill>
              </a:rPr>
              <a:t>Generally, evidence of unequal treatment alone, without at least circumstantial evidence of discriminatory purpose, will not be sufficient to establish an equal protection violation. </a:t>
            </a:r>
          </a:p>
          <a:p>
            <a:pPr marL="171450" indent="-171450">
              <a:spcBef>
                <a:spcPct val="0"/>
              </a:spcBef>
              <a:buFontTx/>
              <a:buChar char="•"/>
            </a:pPr>
            <a:endParaRPr lang="en-US" altLang="en-US" smtClean="0">
              <a:solidFill>
                <a:srgbClr val="1C2B3E"/>
              </a:solidFill>
            </a:endParaRPr>
          </a:p>
          <a:p>
            <a:pPr marL="171450" indent="-171450">
              <a:spcBef>
                <a:spcPct val="0"/>
              </a:spcBef>
              <a:buFontTx/>
              <a:buChar char="•"/>
            </a:pPr>
            <a:r>
              <a:rPr lang="en-US" altLang="en-US" smtClean="0">
                <a:solidFill>
                  <a:srgbClr val="1C2B3E"/>
                </a:solidFill>
              </a:rPr>
              <a:t>The failure of police to avoid or avert unequal treatment is not sufficient to establish discriminatory purpose. </a:t>
            </a:r>
          </a:p>
          <a:p>
            <a:pPr marL="171450" indent="-171450">
              <a:spcBef>
                <a:spcPct val="0"/>
              </a:spcBef>
              <a:buFontTx/>
              <a:buChar char="•"/>
            </a:pPr>
            <a:endParaRPr lang="en-US" altLang="en-US" smtClean="0">
              <a:solidFill>
                <a:srgbClr val="1C2B3E"/>
              </a:solidFill>
            </a:endParaRPr>
          </a:p>
          <a:p>
            <a:pPr marL="171450" indent="-171450">
              <a:spcBef>
                <a:spcPct val="0"/>
              </a:spcBef>
              <a:buFontTx/>
              <a:buChar char="•"/>
            </a:pPr>
            <a:r>
              <a:rPr lang="en-US" altLang="en-US" smtClean="0">
                <a:solidFill>
                  <a:srgbClr val="1C2B3E"/>
                </a:solidFill>
              </a:rPr>
              <a:t>Additionally, when based on considerations other than race, ethnicity, or other impermissible factors, selectivity in enforcement is not unlawful. </a:t>
            </a:r>
          </a:p>
          <a:p>
            <a:pPr marL="171450" indent="-171450">
              <a:spcBef>
                <a:spcPct val="0"/>
              </a:spcBef>
              <a:buFontTx/>
              <a:buChar char="•"/>
            </a:pPr>
            <a:endParaRPr lang="en-US" altLang="en-US" smtClean="0">
              <a:solidFill>
                <a:srgbClr val="1C2B3E"/>
              </a:solidFill>
            </a:endParaRPr>
          </a:p>
          <a:p>
            <a:pPr marL="171450" indent="-171450">
              <a:spcBef>
                <a:spcPct val="0"/>
              </a:spcBef>
              <a:buFontTx/>
              <a:buChar char="•"/>
            </a:pPr>
            <a:r>
              <a:rPr lang="en-US" altLang="en-US" smtClean="0">
                <a:solidFill>
                  <a:srgbClr val="1C2B3E"/>
                </a:solidFill>
              </a:rPr>
              <a:t>A showing of discriminatory intent is sometimes made with direct evidence that law enforcement decisions were based on the defendant’s race, such as an officer’s admission that he approached the defendant because he was a young black male on a street corner who fit the profile of a drug dealer. More typically, however, discriminatory intent is shown through circumstantial evidence. </a:t>
            </a:r>
          </a:p>
          <a:p>
            <a:pPr marL="171450" indent="-171450">
              <a:spcBef>
                <a:spcPct val="0"/>
              </a:spcBef>
              <a:buFontTx/>
              <a:buChar char="•"/>
            </a:pPr>
            <a:endParaRPr lang="en-US" altLang="en-US" smtClean="0">
              <a:solidFill>
                <a:srgbClr val="1C2B3E"/>
              </a:solidFill>
            </a:endParaRPr>
          </a:p>
          <a:p>
            <a:pPr marL="171450" indent="-171450">
              <a:spcBef>
                <a:spcPct val="0"/>
              </a:spcBef>
              <a:buFontTx/>
              <a:buChar char="•"/>
            </a:pPr>
            <a:r>
              <a:rPr lang="en-US" altLang="en-US" smtClean="0">
                <a:solidFill>
                  <a:srgbClr val="1C2B3E"/>
                </a:solidFill>
              </a:rPr>
              <a:t>In some cases, “stark” statistical evidence of a racially disparate impact may be sufficient to prove the discriminatory intent element of an equal protection claim. </a:t>
            </a:r>
          </a:p>
          <a:p>
            <a:pPr marL="171450" indent="-171450">
              <a:spcBef>
                <a:spcPct val="0"/>
              </a:spcBef>
              <a:buFontTx/>
              <a:buChar char="•"/>
            </a:pPr>
            <a:endParaRPr lang="en-US" altLang="en-US" smtClean="0">
              <a:solidFill>
                <a:srgbClr val="1C2B3E"/>
              </a:solidFill>
            </a:endParaRPr>
          </a:p>
          <a:p>
            <a:pPr marL="171450" indent="-171450">
              <a:spcBef>
                <a:spcPct val="0"/>
              </a:spcBef>
              <a:buFontTx/>
              <a:buChar char="•"/>
            </a:pPr>
            <a:r>
              <a:rPr lang="en-US" altLang="en-US" smtClean="0">
                <a:solidFill>
                  <a:srgbClr val="1C2B3E"/>
                </a:solidFill>
              </a:rPr>
              <a:t>While statistical evidence showing that an officer stops, searches, or arrests a disproportionate number of minorities may not suffice alone to show discriminatory intent, discriminatory purpose may be demonstrated with some combination of the following direct, statistical, and circumstantial evidence: </a:t>
            </a:r>
          </a:p>
        </p:txBody>
      </p:sp>
    </p:spTree>
    <p:extLst>
      <p:ext uri="{BB962C8B-B14F-4D97-AF65-F5344CB8AC3E}">
        <p14:creationId xmlns:p14="http://schemas.microsoft.com/office/powerpoint/2010/main" val="743528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Calibri" panose="020F0502020204030204" pitchFamily="34" charset="0"/>
              </a:defRPr>
            </a:lvl1pPr>
            <a:lvl2pPr marL="714375" indent="-274638" defTabSz="920750">
              <a:spcBef>
                <a:spcPct val="30000"/>
              </a:spcBef>
              <a:defRPr sz="1200">
                <a:solidFill>
                  <a:schemeClr val="tx1"/>
                </a:solidFill>
                <a:latin typeface="Calibri" panose="020F0502020204030204" pitchFamily="34" charset="0"/>
              </a:defRPr>
            </a:lvl2pPr>
            <a:lvl3pPr marL="1100138" indent="-219075" defTabSz="920750">
              <a:spcBef>
                <a:spcPct val="30000"/>
              </a:spcBef>
              <a:defRPr sz="1200">
                <a:solidFill>
                  <a:schemeClr val="tx1"/>
                </a:solidFill>
                <a:latin typeface="Calibri" panose="020F0502020204030204" pitchFamily="34" charset="0"/>
              </a:defRPr>
            </a:lvl3pPr>
            <a:lvl4pPr marL="1541463" indent="-219075" defTabSz="920750">
              <a:spcBef>
                <a:spcPct val="30000"/>
              </a:spcBef>
              <a:defRPr sz="1200">
                <a:solidFill>
                  <a:schemeClr val="tx1"/>
                </a:solidFill>
                <a:latin typeface="Calibri" panose="020F0502020204030204" pitchFamily="34" charset="0"/>
              </a:defRPr>
            </a:lvl4pPr>
            <a:lvl5pPr marL="1981200" indent="-219075" defTabSz="920750">
              <a:spcBef>
                <a:spcPct val="30000"/>
              </a:spcBef>
              <a:defRPr sz="1200">
                <a:solidFill>
                  <a:schemeClr val="tx1"/>
                </a:solidFill>
                <a:latin typeface="Calibri" panose="020F0502020204030204" pitchFamily="34" charset="0"/>
              </a:defRPr>
            </a:lvl5pPr>
            <a:lvl6pPr marL="2438400" indent="-219075" defTabSz="920750" eaLnBrk="0" fontAlgn="base" hangingPunct="0">
              <a:spcBef>
                <a:spcPct val="30000"/>
              </a:spcBef>
              <a:spcAft>
                <a:spcPct val="0"/>
              </a:spcAft>
              <a:defRPr sz="1200">
                <a:solidFill>
                  <a:schemeClr val="tx1"/>
                </a:solidFill>
                <a:latin typeface="Calibri" panose="020F0502020204030204" pitchFamily="34" charset="0"/>
              </a:defRPr>
            </a:lvl6pPr>
            <a:lvl7pPr marL="2895600" indent="-219075" defTabSz="920750" eaLnBrk="0" fontAlgn="base" hangingPunct="0">
              <a:spcBef>
                <a:spcPct val="30000"/>
              </a:spcBef>
              <a:spcAft>
                <a:spcPct val="0"/>
              </a:spcAft>
              <a:defRPr sz="1200">
                <a:solidFill>
                  <a:schemeClr val="tx1"/>
                </a:solidFill>
                <a:latin typeface="Calibri" panose="020F0502020204030204" pitchFamily="34" charset="0"/>
              </a:defRPr>
            </a:lvl7pPr>
            <a:lvl8pPr marL="3352800" indent="-219075" defTabSz="920750" eaLnBrk="0" fontAlgn="base" hangingPunct="0">
              <a:spcBef>
                <a:spcPct val="30000"/>
              </a:spcBef>
              <a:spcAft>
                <a:spcPct val="0"/>
              </a:spcAft>
              <a:defRPr sz="1200">
                <a:solidFill>
                  <a:schemeClr val="tx1"/>
                </a:solidFill>
                <a:latin typeface="Calibri" panose="020F0502020204030204" pitchFamily="34" charset="0"/>
              </a:defRPr>
            </a:lvl8pPr>
            <a:lvl9pPr marL="3810000" indent="-219075" defTabSz="9207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CA240D-6626-4666-ADF8-18896C4E2F9C}" type="slidenum">
              <a:rPr lang="en-US" altLang="en-US" smtClean="0">
                <a:latin typeface="Arial" panose="020B0604020202020204" pitchFamily="34" charset="0"/>
              </a:rPr>
              <a:pPr>
                <a:spcBef>
                  <a:spcPct val="0"/>
                </a:spcBef>
              </a:pPr>
              <a:t>34</a:t>
            </a:fld>
            <a:endParaRPr lang="en-US" altLang="en-US" smtClean="0">
              <a:latin typeface="Arial" panose="020B0604020202020204"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solidFill>
                <a:srgbClr val="1C2B3E"/>
              </a:solidFill>
              <a:latin typeface="Arial" panose="020B0604020202020204" pitchFamily="34" charset="0"/>
            </a:endParaRPr>
          </a:p>
        </p:txBody>
      </p:sp>
    </p:spTree>
    <p:extLst>
      <p:ext uri="{BB962C8B-B14F-4D97-AF65-F5344CB8AC3E}">
        <p14:creationId xmlns:p14="http://schemas.microsoft.com/office/powerpoint/2010/main" val="3213662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Consent</a:t>
            </a:r>
            <a:r>
              <a:rPr lang="en-US" baseline="0" dirty="0" smtClean="0"/>
              <a:t> decrees with BBP language.  Focus on what did they look at and what did they utilize to support the allegations and what the argument they used to support those allegations?  So from the self assessment POV, what should we take from this? We should pay attention to…Educating…</a:t>
            </a:r>
          </a:p>
          <a:p>
            <a:endParaRPr lang="en-US" baseline="0" dirty="0" smtClean="0"/>
          </a:p>
          <a:p>
            <a:r>
              <a:rPr lang="en-US" baseline="0" dirty="0" smtClean="0"/>
              <a:t>Collection and analysis of data.  Big concerns.  Not focused on coming to conclusions  based on the amount of one specific race that the officer stops.  I like to look at the searches, type of people, recovery rate, etc.</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35</a:t>
            </a:fld>
            <a:endParaRPr lang="en-US"/>
          </a:p>
        </p:txBody>
      </p:sp>
    </p:spTree>
    <p:extLst>
      <p:ext uri="{BB962C8B-B14F-4D97-AF65-F5344CB8AC3E}">
        <p14:creationId xmlns:p14="http://schemas.microsoft.com/office/powerpoint/2010/main" val="563243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DOJ found that Ferguson’s approach to law enforcement both reflects and supports racial bias.  The harms of the </a:t>
            </a:r>
            <a:r>
              <a:rPr lang="en-US" baseline="0" dirty="0" err="1" smtClean="0"/>
              <a:t>Ferg</a:t>
            </a:r>
            <a:r>
              <a:rPr lang="en-US" baseline="0" dirty="0" smtClean="0"/>
              <a:t> core practices were borne primarily by African Americans who were discriminated against on the basis of race.  As a result, DOJ made findings and recs.  These are those recs.</a:t>
            </a:r>
          </a:p>
          <a:p>
            <a:endParaRPr lang="en-US" baseline="0" dirty="0" smtClean="0"/>
          </a:p>
          <a:p>
            <a:r>
              <a:rPr lang="en-US" baseline="0" dirty="0" smtClean="0"/>
              <a:t>…</a:t>
            </a:r>
          </a:p>
          <a:p>
            <a:endParaRPr lang="en-US" baseline="0" dirty="0" smtClean="0"/>
          </a:p>
          <a:p>
            <a:r>
              <a:rPr lang="en-US" baseline="0" dirty="0" smtClean="0"/>
              <a:t>Officers can understand the law and want to know the standards.  Explain it to them.</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36</a:t>
            </a:fld>
            <a:endParaRPr lang="en-US"/>
          </a:p>
        </p:txBody>
      </p:sp>
    </p:spTree>
    <p:extLst>
      <p:ext uri="{BB962C8B-B14F-4D97-AF65-F5344CB8AC3E}">
        <p14:creationId xmlns:p14="http://schemas.microsoft.com/office/powerpoint/2010/main" val="913316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37</a:t>
            </a:fld>
            <a:endParaRPr lang="en-US"/>
          </a:p>
        </p:txBody>
      </p:sp>
    </p:spTree>
    <p:extLst>
      <p:ext uri="{BB962C8B-B14F-4D97-AF65-F5344CB8AC3E}">
        <p14:creationId xmlns:p14="http://schemas.microsoft.com/office/powerpoint/2010/main" val="2807185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recommend that this</a:t>
            </a:r>
            <a:r>
              <a:rPr lang="en-US" baseline="0" dirty="0" smtClean="0"/>
              <a:t> is a part of your early warning / intervention system.  If </a:t>
            </a:r>
            <a:r>
              <a:rPr lang="en-US" baseline="0" dirty="0" err="1" smtClean="0"/>
              <a:t>youre</a:t>
            </a:r>
            <a:r>
              <a:rPr lang="en-US" baseline="0" dirty="0" smtClean="0"/>
              <a:t> looking at stop data and search results recovery rates you should be discussing this with supervisors to figure out reasons behind data.</a:t>
            </a:r>
          </a:p>
          <a:p>
            <a:endParaRPr lang="en-US" baseline="0" dirty="0" smtClean="0"/>
          </a:p>
          <a:p>
            <a:r>
              <a:rPr lang="en-US" baseline="0" dirty="0" smtClean="0"/>
              <a:t>Not only application of BBP but also sexual harassment, workplace harassment policy.</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38</a:t>
            </a:fld>
            <a:endParaRPr lang="en-US"/>
          </a:p>
        </p:txBody>
      </p:sp>
    </p:spTree>
    <p:extLst>
      <p:ext uri="{BB962C8B-B14F-4D97-AF65-F5344CB8AC3E}">
        <p14:creationId xmlns:p14="http://schemas.microsoft.com/office/powerpoint/2010/main" val="1820653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this is a</a:t>
            </a:r>
            <a:r>
              <a:rPr lang="en-US" baseline="0" dirty="0" smtClean="0"/>
              <a:t> big area and a hot button issue.  Lets look at some of the major issues.</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39</a:t>
            </a:fld>
            <a:endParaRPr lang="en-US"/>
          </a:p>
        </p:txBody>
      </p:sp>
    </p:spTree>
    <p:extLst>
      <p:ext uri="{BB962C8B-B14F-4D97-AF65-F5344CB8AC3E}">
        <p14:creationId xmlns:p14="http://schemas.microsoft.com/office/powerpoint/2010/main" val="396141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know your not going to read 102 pages so</a:t>
            </a:r>
            <a:r>
              <a:rPr lang="en-US" baseline="0" dirty="0" smtClean="0"/>
              <a:t> we tried to break this down into a more manageable document.  I know that Eric has broken this report down into a 6 page document which he sent out previously. Specifically one of the questions is: is this a blueprint?  Now I would recommend that you take this report along with the findings by the POTUS task force and sit down with your command staff and take the opportunity to utilize the DOJ’s process, findings etc. to do its own self-audit.  Our philosophy is that we want you all to be the best projected that you can.  We want the officers to have the right tools, philosophy and methodology to do the best possible job that they can.  What we notice nationwide, however, is that it is difficult to get agencies to self-examine.  In fact, self-examinations have been recommended by both the POTUS TF and the DOJ Report.  So yes, I suppose that this is a blueprint.  So after covering what we will cover today, I want you to ask yourself, where do we stand with respect to these topics? How can this apply to us and our policies, training, supervision, etc.? </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4</a:t>
            </a:fld>
            <a:endParaRPr lang="en-US"/>
          </a:p>
        </p:txBody>
      </p:sp>
    </p:spTree>
    <p:extLst>
      <p:ext uri="{BB962C8B-B14F-4D97-AF65-F5344CB8AC3E}">
        <p14:creationId xmlns:p14="http://schemas.microsoft.com/office/powerpoint/2010/main" val="1255292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a:t>
            </a:r>
            <a:r>
              <a:rPr lang="en-US" baseline="0" dirty="0" smtClean="0"/>
              <a:t> department has the ability to become Ferguson, just need perfect storm.  Three things: real bad incident attracts a lot of attention; everyone commenting on the issue and bias; POTUS gives opinion.  Should use independent force investigations.</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41</a:t>
            </a:fld>
            <a:endParaRPr lang="en-US"/>
          </a:p>
        </p:txBody>
      </p:sp>
    </p:spTree>
    <p:extLst>
      <p:ext uri="{BB962C8B-B14F-4D97-AF65-F5344CB8AC3E}">
        <p14:creationId xmlns:p14="http://schemas.microsoft.com/office/powerpoint/2010/main" val="5893001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43</a:t>
            </a:fld>
            <a:endParaRPr lang="en-US"/>
          </a:p>
        </p:txBody>
      </p:sp>
    </p:spTree>
    <p:extLst>
      <p:ext uri="{BB962C8B-B14F-4D97-AF65-F5344CB8AC3E}">
        <p14:creationId xmlns:p14="http://schemas.microsoft.com/office/powerpoint/2010/main" val="697522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124E945-A4B7-4AC6-88AF-98765F09007C}" type="slidenum">
              <a:rPr lang="en-US" altLang="en-US" smtClean="0">
                <a:latin typeface="Verdana" panose="020B0604030504040204" pitchFamily="34" charset="0"/>
              </a:rPr>
              <a:pPr/>
              <a:t>59</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2695558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2B8E8A0-4202-4624-8AD9-4F245CEB781B}" type="slidenum">
              <a:rPr lang="en-US" altLang="en-US" smtClean="0">
                <a:latin typeface="Verdana" panose="020B0604030504040204" pitchFamily="34" charset="0"/>
              </a:rPr>
              <a:pPr/>
              <a:t>60</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1395513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BCD26A-67D9-4349-A4EB-97C7D917CE74}" type="slidenum">
              <a:rPr lang="en-US" altLang="en-US" smtClean="0">
                <a:latin typeface="Arial" panose="020B0604020202020204" pitchFamily="34" charset="0"/>
              </a:rPr>
              <a:pPr>
                <a:spcBef>
                  <a:spcPct val="0"/>
                </a:spcBef>
              </a:pPr>
              <a:t>63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220676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E17351D-BA8C-4EBE-8448-201E613CA3F3}" type="slidenum">
              <a:rPr lang="en-US" altLang="en-US" smtClean="0">
                <a:latin typeface="Verdana" panose="020B0604030504040204" pitchFamily="34" charset="0"/>
              </a:rPr>
              <a:pPr/>
              <a:t>71</a:t>
            </a:fld>
            <a:endParaRPr lang="en-US" altLang="en-US" smtClean="0">
              <a:latin typeface="Verdana" panose="020B060403050404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any particular deficiency in the training program of the Hartford Police Department or how that alleged deficiency caused his injury.  </a:t>
            </a:r>
            <a:r>
              <a:rPr lang="en-US" altLang="en-US" u="sng" dirty="0" smtClean="0"/>
              <a:t>See</a:t>
            </a:r>
            <a:r>
              <a:rPr lang="en-US" altLang="en-US" dirty="0" smtClean="0"/>
              <a:t> </a:t>
            </a:r>
            <a:r>
              <a:rPr lang="en-US" altLang="en-US" u="sng" dirty="0" smtClean="0"/>
              <a:t>City of Canton v. Harris</a:t>
            </a:r>
            <a:r>
              <a:rPr lang="en-US" altLang="en-US" dirty="0" smtClean="0"/>
              <a:t>, 49 U.S. 378, 391, 109 </a:t>
            </a:r>
            <a:r>
              <a:rPr lang="en-US" altLang="en-US" dirty="0" err="1" smtClean="0"/>
              <a:t>S.Ct</a:t>
            </a:r>
            <a:r>
              <a:rPr lang="en-US" altLang="en-US" dirty="0" smtClean="0"/>
              <a:t> 1197, 1206 (1989).  The alleged deficiency in the training must be closely related to the alleged injury.  </a:t>
            </a:r>
            <a:r>
              <a:rPr lang="en-US" altLang="en-US" u="sng" dirty="0" smtClean="0"/>
              <a:t>Id</a:t>
            </a:r>
            <a:r>
              <a:rPr lang="en-US" altLang="en-US" dirty="0" smtClean="0"/>
              <a:t>. at 391, 109 </a:t>
            </a:r>
            <a:r>
              <a:rPr lang="en-US" altLang="en-US" dirty="0" err="1" smtClean="0"/>
              <a:t>S.Ct</a:t>
            </a:r>
            <a:r>
              <a:rPr lang="en-US" altLang="en-US" dirty="0" smtClean="0"/>
              <a:t>. at 1206.  To require less of a standard would result in de facto </a:t>
            </a:r>
            <a:r>
              <a:rPr lang="en-US" altLang="en-US" i="1" dirty="0" err="1" smtClean="0"/>
              <a:t>respondeat</a:t>
            </a:r>
            <a:r>
              <a:rPr lang="en-US" altLang="en-US" i="1" dirty="0" smtClean="0"/>
              <a:t> superior</a:t>
            </a:r>
            <a:r>
              <a:rPr lang="en-US" altLang="en-US" dirty="0" smtClean="0"/>
              <a:t> liability, a result specifically rejected in </a:t>
            </a:r>
            <a:r>
              <a:rPr lang="en-US" altLang="en-US" u="sng" dirty="0" err="1" smtClean="0"/>
              <a:t>Monell</a:t>
            </a:r>
            <a:r>
              <a:rPr lang="en-US" altLang="en-US" dirty="0" smtClean="0"/>
              <a:t>. </a:t>
            </a:r>
          </a:p>
        </p:txBody>
      </p:sp>
    </p:spTree>
    <p:extLst>
      <p:ext uri="{BB962C8B-B14F-4D97-AF65-F5344CB8AC3E}">
        <p14:creationId xmlns:p14="http://schemas.microsoft.com/office/powerpoint/2010/main" val="2144977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455C37D-697C-49D3-AB59-2CC01A80AC2E}" type="slidenum">
              <a:rPr lang="en-US" altLang="en-US" smtClean="0">
                <a:latin typeface="Verdana" panose="020B0604030504040204" pitchFamily="34" charset="0"/>
              </a:rPr>
              <a:pPr/>
              <a:t>73</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2396902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963F158-48FF-41E4-9201-B9BF85170789}" type="slidenum">
              <a:rPr lang="en-US" altLang="en-US" smtClean="0">
                <a:latin typeface="Verdana" panose="020B0604030504040204" pitchFamily="34" charset="0"/>
              </a:rPr>
              <a:pPr/>
              <a:t>74</a:t>
            </a:fld>
            <a:endParaRPr lang="en-US" altLang="en-US" smtClean="0">
              <a:latin typeface="Verdana" panose="020B060403050404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8117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concerning,</a:t>
            </a:r>
            <a:r>
              <a:rPr lang="en-US" baseline="0" dirty="0" smtClean="0"/>
              <a:t> particularly in the area of defense litigation is that let’s not forget that once this stuff gets put out there, it becomes a factor for plaintiff’s attorneys.  We will discuss how plaintiff’s attorneys can use this to meet the requirements for a </a:t>
            </a:r>
            <a:r>
              <a:rPr lang="en-US" baseline="0" dirty="0" err="1" smtClean="0"/>
              <a:t>Monell</a:t>
            </a:r>
            <a:r>
              <a:rPr lang="en-US" baseline="0" dirty="0" smtClean="0"/>
              <a:t> claim and then we will start seeing attorneys will start asking certain basic questions in order to make the argument in court that you are not keeping up with current issues and trends.  Now it is not feasible within this context to touch upon all of these issues and I could do a whole seminar on each one of these issues.  I just want to take time to give you an overview in each of these areas: methodology, operations and recommendations on a simple level.  Well </a:t>
            </a:r>
            <a:r>
              <a:rPr lang="en-US" baseline="0" dirty="0" err="1" smtClean="0"/>
              <a:t>whats</a:t>
            </a:r>
            <a:r>
              <a:rPr lang="en-US" baseline="0" dirty="0" smtClean="0"/>
              <a:t> the area?  The areas are: bias based policing, use of force investigation and reporting, proper supervision, accepting and investigating complaints of misconduct, training and community policing.</a:t>
            </a:r>
            <a:endParaRPr lang="en-US" dirty="0"/>
          </a:p>
        </p:txBody>
      </p:sp>
      <p:sp>
        <p:nvSpPr>
          <p:cNvPr id="4" name="Slide Number Placeholder 3"/>
          <p:cNvSpPr>
            <a:spLocks noGrp="1"/>
          </p:cNvSpPr>
          <p:nvPr>
            <p:ph type="sldNum" sz="quarter" idx="10"/>
          </p:nvPr>
        </p:nvSpPr>
        <p:spPr/>
        <p:txBody>
          <a:bodyPr/>
          <a:lstStyle/>
          <a:p>
            <a:fld id="{2789FB4D-6906-4EE3-839C-F41FB153319A}" type="slidenum">
              <a:rPr lang="en-US" smtClean="0"/>
              <a:t>5</a:t>
            </a:fld>
            <a:endParaRPr lang="en-US"/>
          </a:p>
        </p:txBody>
      </p:sp>
    </p:spTree>
    <p:extLst>
      <p:ext uri="{BB962C8B-B14F-4D97-AF65-F5344CB8AC3E}">
        <p14:creationId xmlns:p14="http://schemas.microsoft.com/office/powerpoint/2010/main" val="126084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a:t>
            </a:r>
            <a:r>
              <a:rPr lang="en-US" baseline="0" dirty="0" smtClean="0"/>
              <a:t> who attends my training knows that I use this diagram in much of my training.  No matter what agency you are the primary goal is to maintain constitutional policing.  The way that I describe this is that the three pillars to constitutional policing is policy, training and supervision.  So when we look at agencies which are at the verge of a DOJ investigation or under a DOJ investigation or consent decree, the one thing that we look for is the status of these three pillars.  I will tell you that often find that if there is a con policing concern (e.g. pattern or practice) it is concerning because the links between the pillars are broken.  Figure out which is down and then focus on that pillar.  This of this as your model moving forward.  In order to do the job correctly, the policies must be good, up to date, training and accountability (supervision).</a:t>
            </a:r>
            <a:endParaRPr lang="en-US" dirty="0"/>
          </a:p>
        </p:txBody>
      </p:sp>
      <p:sp>
        <p:nvSpPr>
          <p:cNvPr id="4" name="Slide Number Placeholder 3"/>
          <p:cNvSpPr>
            <a:spLocks noGrp="1"/>
          </p:cNvSpPr>
          <p:nvPr>
            <p:ph type="sldNum" sz="quarter" idx="10"/>
          </p:nvPr>
        </p:nvSpPr>
        <p:spPr/>
        <p:txBody>
          <a:bodyPr/>
          <a:lstStyle/>
          <a:p>
            <a:pPr>
              <a:defRPr/>
            </a:pPr>
            <a:fld id="{CA3A739E-5BB6-454A-B43C-296887DCA064}" type="slidenum">
              <a:rPr lang="en-US" smtClean="0"/>
              <a:pPr>
                <a:defRPr/>
              </a:pPr>
              <a:t>6</a:t>
            </a:fld>
            <a:endParaRPr lang="en-US" dirty="0"/>
          </a:p>
        </p:txBody>
      </p:sp>
    </p:spTree>
    <p:extLst>
      <p:ext uri="{BB962C8B-B14F-4D97-AF65-F5344CB8AC3E}">
        <p14:creationId xmlns:p14="http://schemas.microsoft.com/office/powerpoint/2010/main" val="56794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Policies</a:t>
            </a:r>
            <a:r>
              <a:rPr lang="en-US" baseline="0" dirty="0" smtClean="0"/>
              <a:t> are the forefront of this.  You will notice in all of the consent decrees across the country the focus is on policy and the methodology that I want you to take back is that…</a:t>
            </a:r>
            <a:endParaRPr lang="en-US" dirty="0"/>
          </a:p>
        </p:txBody>
      </p:sp>
      <p:sp>
        <p:nvSpPr>
          <p:cNvPr id="4" name="Slide Number Placeholder 3"/>
          <p:cNvSpPr>
            <a:spLocks noGrp="1"/>
          </p:cNvSpPr>
          <p:nvPr>
            <p:ph type="sldNum" sz="quarter" idx="10"/>
          </p:nvPr>
        </p:nvSpPr>
        <p:spPr/>
        <p:txBody>
          <a:bodyPr/>
          <a:lstStyle/>
          <a:p>
            <a:pPr>
              <a:defRPr/>
            </a:pPr>
            <a:fld id="{CA3A739E-5BB6-454A-B43C-296887DCA064}" type="slidenum">
              <a:rPr lang="en-US" smtClean="0"/>
              <a:pPr>
                <a:defRPr/>
              </a:pPr>
              <a:t>7</a:t>
            </a:fld>
            <a:endParaRPr lang="en-US"/>
          </a:p>
        </p:txBody>
      </p:sp>
    </p:spTree>
    <p:extLst>
      <p:ext uri="{BB962C8B-B14F-4D97-AF65-F5344CB8AC3E}">
        <p14:creationId xmlns:p14="http://schemas.microsoft.com/office/powerpoint/2010/main" val="341513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we focus</a:t>
            </a:r>
            <a:r>
              <a:rPr lang="en-US" baseline="0" dirty="0" smtClean="0"/>
              <a:t> on the DOJ report, but we have to look at other issues as well simultaneously.  Its like layers of an onion skin meaning not only should we pay attention to DOJ rulings and consent decrees, but you have to understand the reason why.  The DOJ didn’t invent the way it makes its rulings.  The methodology came from section 1983 liability and in particular </a:t>
            </a:r>
            <a:r>
              <a:rPr lang="en-US" baseline="0" dirty="0" err="1" smtClean="0"/>
              <a:t>Monell</a:t>
            </a:r>
            <a:r>
              <a:rPr lang="en-US" baseline="0" dirty="0" smtClean="0"/>
              <a:t> liability.  Chiefs don’t understand the implications of this liability.  Claims will produce damages but the money maker for plaintiffs is the </a:t>
            </a:r>
            <a:r>
              <a:rPr lang="en-US" baseline="0" dirty="0" err="1" smtClean="0"/>
              <a:t>Monell</a:t>
            </a:r>
            <a:r>
              <a:rPr lang="en-US" baseline="0" dirty="0" smtClean="0"/>
              <a:t> claim, because local </a:t>
            </a:r>
            <a:r>
              <a:rPr lang="en-US" baseline="0" dirty="0" err="1" smtClean="0"/>
              <a:t>govt</a:t>
            </a:r>
            <a:r>
              <a:rPr lang="en-US" baseline="0" dirty="0" smtClean="0"/>
              <a:t> has the money.  List of specific claims under a </a:t>
            </a:r>
            <a:r>
              <a:rPr lang="en-US" baseline="0" dirty="0" err="1" smtClean="0"/>
              <a:t>Monell</a:t>
            </a:r>
            <a:r>
              <a:rPr lang="en-US" baseline="0" dirty="0" smtClean="0"/>
              <a:t> theory of liability.  That should show you why I like the diagram I showed you earlier.</a:t>
            </a:r>
            <a:endParaRPr lang="en-US" dirty="0"/>
          </a:p>
        </p:txBody>
      </p:sp>
      <p:sp>
        <p:nvSpPr>
          <p:cNvPr id="4" name="Slide Number Placeholder 3"/>
          <p:cNvSpPr>
            <a:spLocks noGrp="1"/>
          </p:cNvSpPr>
          <p:nvPr>
            <p:ph type="sldNum" sz="quarter" idx="10"/>
          </p:nvPr>
        </p:nvSpPr>
        <p:spPr/>
        <p:txBody>
          <a:bodyPr/>
          <a:lstStyle/>
          <a:p>
            <a:pPr>
              <a:defRPr/>
            </a:pPr>
            <a:fld id="{CA3A739E-5BB6-454A-B43C-296887DCA064}" type="slidenum">
              <a:rPr lang="en-US" smtClean="0"/>
              <a:pPr>
                <a:defRPr/>
              </a:pPr>
              <a:t>8</a:t>
            </a:fld>
            <a:endParaRPr lang="en-US"/>
          </a:p>
        </p:txBody>
      </p:sp>
    </p:spTree>
    <p:extLst>
      <p:ext uri="{BB962C8B-B14F-4D97-AF65-F5344CB8AC3E}">
        <p14:creationId xmlns:p14="http://schemas.microsoft.com/office/powerpoint/2010/main" val="204457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8A0D15-661B-44A1-A4A3-8FF180A4BB82}" type="slidenum">
              <a:rPr lang="en-US" altLang="en-US" smtClean="0">
                <a:latin typeface="Verdana" pitchFamily="34" charset="0"/>
              </a:rPr>
              <a:pPr/>
              <a:t>9</a:t>
            </a:fld>
            <a:endParaRPr lang="en-US" altLang="en-US" smtClean="0">
              <a:latin typeface="Verdana"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86074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3240518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D4D79-FAA9-4534-A32F-D4E702DF8F73}"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45258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801363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8177" y="3771174"/>
            <a:ext cx="5540814"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149ED-8A20-4B95-8229-B5D7BE505EB6}" type="slidenum">
              <a:rPr lang="en-US" smtClean="0"/>
              <a:t>‹#›</a:t>
            </a:fld>
            <a:endParaRPr lang="en-US"/>
          </a:p>
        </p:txBody>
      </p:sp>
      <p:sp>
        <p:nvSpPr>
          <p:cNvPr id="11" name="TextBox 10"/>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341654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8"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4289113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49D4D79-FAA9-4534-A32F-D4E702DF8F73}" type="datetimeFigureOut">
              <a:rPr lang="en-US" smtClean="0"/>
              <a:t>9/18/2015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3313885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49D4D79-FAA9-4534-A32F-D4E702DF8F73}" type="datetimeFigureOut">
              <a:rPr lang="en-US" smtClean="0"/>
              <a:t>9/18/2015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578616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1885584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117504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1497855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351240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9D4D79-FAA9-4534-A32F-D4E702DF8F73}"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75603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9D4D79-FAA9-4534-A32F-D4E702DF8F73}" type="datetimeFigureOut">
              <a:rPr lang="en-US" smtClean="0"/>
              <a:t>9/18/2015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3037436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318905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254566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049D4D79-FAA9-4534-A32F-D4E702DF8F73}" type="datetimeFigureOut">
              <a:rPr lang="en-US" smtClean="0"/>
              <a:t>9/18/2015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839156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D4D79-FAA9-4534-A32F-D4E702DF8F73}" type="datetimeFigureOut">
              <a:rPr lang="en-US" smtClean="0"/>
              <a:t>9/18/2015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149ED-8A20-4B95-8229-B5D7BE505EB6}" type="slidenum">
              <a:rPr lang="en-US" smtClean="0"/>
              <a:t>‹#›</a:t>
            </a:fld>
            <a:endParaRPr lang="en-US"/>
          </a:p>
        </p:txBody>
      </p:sp>
    </p:spTree>
    <p:extLst>
      <p:ext uri="{BB962C8B-B14F-4D97-AF65-F5344CB8AC3E}">
        <p14:creationId xmlns:p14="http://schemas.microsoft.com/office/powerpoint/2010/main" val="379096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49D4D79-FAA9-4534-A32F-D4E702DF8F73}" type="datetimeFigureOut">
              <a:rPr lang="en-US" smtClean="0"/>
              <a:t>9/18/2015</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283149ED-8A20-4B95-8229-B5D7BE505EB6}" type="slidenum">
              <a:rPr lang="en-US" smtClean="0"/>
              <a:t>‹#›</a:t>
            </a:fld>
            <a:endParaRPr lang="en-US"/>
          </a:p>
        </p:txBody>
      </p:sp>
    </p:spTree>
    <p:extLst>
      <p:ext uri="{BB962C8B-B14F-4D97-AF65-F5344CB8AC3E}">
        <p14:creationId xmlns:p14="http://schemas.microsoft.com/office/powerpoint/2010/main" val="2449732087"/>
      </p:ext>
    </p:extLst>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theblaze.com/stories/2015/08/04/college-professor-accuses-state-trooper-of-racial-profiling-then-investigators-listened-to-the-dashcam-audio/"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1828800"/>
            <a:ext cx="7772400" cy="990600"/>
          </a:xfrm>
        </p:spPr>
        <p:txBody>
          <a:bodyPr>
            <a:noAutofit/>
          </a:bodyPr>
          <a:lstStyle/>
          <a:p>
            <a:pPr algn="ctr" fontAlgn="auto">
              <a:spcAft>
                <a:spcPts val="0"/>
              </a:spcAft>
              <a:defRPr/>
            </a:pPr>
            <a:r>
              <a:rPr lang="en-US" sz="5400" b="1" dirty="0" smtClean="0">
                <a:solidFill>
                  <a:srgbClr val="CDB82B"/>
                </a:solidFill>
              </a:rPr>
              <a:t>Police Operations After Ferguson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3556" y="3810000"/>
            <a:ext cx="2790444" cy="2790444"/>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41494" y1="56647" x2="60166" y2="57803"/>
                      </a14:backgroundRemoval>
                    </a14:imgEffect>
                  </a14:imgLayer>
                </a14:imgProps>
              </a:ext>
              <a:ext uri="{28A0092B-C50C-407E-A947-70E740481C1C}">
                <a14:useLocalDpi xmlns:a14="http://schemas.microsoft.com/office/drawing/2010/main" val="0"/>
              </a:ext>
            </a:extLst>
          </a:blip>
          <a:stretch>
            <a:fillRect/>
          </a:stretch>
        </p:blipFill>
        <p:spPr>
          <a:xfrm>
            <a:off x="685800" y="3823063"/>
            <a:ext cx="1939359" cy="2790444"/>
          </a:xfrm>
          <a:prstGeom prst="rect">
            <a:avLst/>
          </a:prstGeom>
        </p:spPr>
      </p:pic>
      <p:sp>
        <p:nvSpPr>
          <p:cNvPr id="6" name="TextBox 5"/>
          <p:cNvSpPr txBox="1"/>
          <p:nvPr/>
        </p:nvSpPr>
        <p:spPr>
          <a:xfrm>
            <a:off x="2943188" y="3657600"/>
            <a:ext cx="3257622" cy="2862322"/>
          </a:xfrm>
          <a:prstGeom prst="rect">
            <a:avLst/>
          </a:prstGeom>
          <a:noFill/>
        </p:spPr>
        <p:txBody>
          <a:bodyPr wrap="none" rtlCol="0">
            <a:spAutoFit/>
          </a:bodyPr>
          <a:lstStyle/>
          <a:p>
            <a:pPr algn="ctr"/>
            <a:r>
              <a:rPr lang="en-US" sz="2000" i="1" dirty="0" smtClean="0"/>
              <a:t>Brought to you by:</a:t>
            </a:r>
          </a:p>
          <a:p>
            <a:pPr algn="ctr"/>
            <a:endParaRPr lang="en-US" sz="2000" dirty="0" smtClean="0"/>
          </a:p>
          <a:p>
            <a:pPr algn="ctr"/>
            <a:r>
              <a:rPr lang="en-US" sz="2000" dirty="0" smtClean="0"/>
              <a:t>Attorney Eric Daigle</a:t>
            </a:r>
          </a:p>
          <a:p>
            <a:pPr algn="ctr"/>
            <a:r>
              <a:rPr lang="en-US" sz="2000" dirty="0" smtClean="0"/>
              <a:t>DAIGLE LAW GROUP</a:t>
            </a:r>
          </a:p>
          <a:p>
            <a:pPr algn="ctr"/>
            <a:endParaRPr lang="en-US" sz="2000" dirty="0"/>
          </a:p>
          <a:p>
            <a:pPr algn="ctr"/>
            <a:r>
              <a:rPr lang="en-US" sz="2000" dirty="0" smtClean="0"/>
              <a:t>And</a:t>
            </a:r>
          </a:p>
          <a:p>
            <a:pPr algn="ctr"/>
            <a:endParaRPr lang="en-US" sz="2000" dirty="0"/>
          </a:p>
          <a:p>
            <a:pPr algn="ctr"/>
            <a:r>
              <a:rPr lang="en-US" sz="2000" dirty="0" smtClean="0"/>
              <a:t>Attorney Eric Atstupenas</a:t>
            </a:r>
          </a:p>
          <a:p>
            <a:pPr algn="ctr"/>
            <a:r>
              <a:rPr lang="en-US" sz="2000" dirty="0" smtClean="0"/>
              <a:t>ATSTUPENAS LAW OFFICE</a:t>
            </a:r>
            <a:endParaRPr lang="en-US" sz="2000" dirty="0"/>
          </a:p>
        </p:txBody>
      </p:sp>
    </p:spTree>
    <p:extLst>
      <p:ext uri="{BB962C8B-B14F-4D97-AF65-F5344CB8AC3E}">
        <p14:creationId xmlns:p14="http://schemas.microsoft.com/office/powerpoint/2010/main" val="837227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 y="228600"/>
            <a:ext cx="8839200" cy="838200"/>
          </a:xfrm>
        </p:spPr>
        <p:txBody>
          <a:bodyPr/>
          <a:lstStyle/>
          <a:p>
            <a:pPr algn="ctr">
              <a:defRPr/>
            </a:pPr>
            <a:r>
              <a:rPr lang="en-US" sz="4400" dirty="0">
                <a:solidFill>
                  <a:srgbClr val="CDB82B"/>
                </a:solidFill>
              </a:rPr>
              <a:t>§ 1983 </a:t>
            </a:r>
            <a:r>
              <a:rPr lang="en-US" sz="4400" dirty="0" smtClean="0">
                <a:solidFill>
                  <a:srgbClr val="CDB82B"/>
                </a:solidFill>
              </a:rPr>
              <a:t>Claims under </a:t>
            </a:r>
            <a:r>
              <a:rPr lang="en-US" sz="4400" i="1" dirty="0" err="1">
                <a:solidFill>
                  <a:srgbClr val="CDB82B"/>
                </a:solidFill>
              </a:rPr>
              <a:t>Monell</a:t>
            </a:r>
            <a:endParaRPr lang="en-US" sz="4400" i="1" dirty="0">
              <a:solidFill>
                <a:srgbClr val="CDB82B"/>
              </a:solidFill>
            </a:endParaRPr>
          </a:p>
        </p:txBody>
      </p:sp>
      <p:sp>
        <p:nvSpPr>
          <p:cNvPr id="56323" name="Rectangle 3"/>
          <p:cNvSpPr>
            <a:spLocks noGrp="1" noChangeArrowheads="1"/>
          </p:cNvSpPr>
          <p:nvPr>
            <p:ph idx="1"/>
          </p:nvPr>
        </p:nvSpPr>
        <p:spPr>
          <a:xfrm>
            <a:off x="609600" y="1371600"/>
            <a:ext cx="8163900" cy="4957481"/>
          </a:xfrm>
        </p:spPr>
        <p:txBody>
          <a:bodyPr>
            <a:normAutofit lnSpcReduction="10000"/>
          </a:bodyPr>
          <a:lstStyle/>
          <a:p>
            <a:pPr eaLnBrk="1" hangingPunct="1">
              <a:defRPr/>
            </a:pPr>
            <a:r>
              <a:rPr lang="en-US" sz="3200" dirty="0" smtClean="0">
                <a:latin typeface="Calibri" panose="020F0502020204030204" pitchFamily="34" charset="0"/>
              </a:rPr>
              <a:t>Thus, to prevail on a § 1983 claim under </a:t>
            </a:r>
            <a:r>
              <a:rPr lang="en-US" sz="3200" u="sng" dirty="0" err="1" smtClean="0">
                <a:latin typeface="Calibri" panose="020F0502020204030204" pitchFamily="34" charset="0"/>
              </a:rPr>
              <a:t>Monell</a:t>
            </a:r>
            <a:r>
              <a:rPr lang="en-US" sz="3200" dirty="0" smtClean="0">
                <a:latin typeface="Calibri" panose="020F0502020204030204" pitchFamily="34" charset="0"/>
              </a:rPr>
              <a:t>, the plaintiff must prove:  </a:t>
            </a:r>
          </a:p>
          <a:p>
            <a:pPr lvl="1" eaLnBrk="1" hangingPunct="1">
              <a:defRPr/>
            </a:pPr>
            <a:r>
              <a:rPr lang="en-US" sz="2800" dirty="0" smtClean="0">
                <a:latin typeface="Calibri" panose="020F0502020204030204" pitchFamily="34" charset="0"/>
              </a:rPr>
              <a:t>(1) the existence of an official policy or custom of such longstanding to have the force of law; </a:t>
            </a:r>
          </a:p>
          <a:p>
            <a:pPr lvl="1" eaLnBrk="1" hangingPunct="1">
              <a:defRPr/>
            </a:pPr>
            <a:r>
              <a:rPr lang="en-US" sz="2800" dirty="0" smtClean="0">
                <a:latin typeface="Calibri" panose="020F0502020204030204" pitchFamily="34" charset="0"/>
              </a:rPr>
              <a:t>(2) pursuant to which one or more municipal employees violated the plaintiff’s civil rights</a:t>
            </a:r>
            <a:r>
              <a:rPr lang="en-US" sz="2800" dirty="0" smtClean="0">
                <a:latin typeface="Calibri" panose="020F0502020204030204" pitchFamily="34" charset="0"/>
              </a:rPr>
              <a:t>.</a:t>
            </a:r>
          </a:p>
          <a:p>
            <a:pPr>
              <a:defRPr/>
            </a:pPr>
            <a:endParaRPr lang="en-US" sz="3000" dirty="0">
              <a:latin typeface="Calibri" panose="020F0502020204030204" pitchFamily="34" charset="0"/>
            </a:endParaRPr>
          </a:p>
          <a:p>
            <a:pPr>
              <a:defRPr/>
            </a:pPr>
            <a:r>
              <a:rPr lang="en-US" sz="3000" dirty="0" smtClean="0">
                <a:latin typeface="Calibri" panose="020F0502020204030204" pitchFamily="34" charset="0"/>
              </a:rPr>
              <a:t>Look for patterns and practices.</a:t>
            </a:r>
          </a:p>
          <a:p>
            <a:pPr marL="0" indent="0">
              <a:buNone/>
              <a:defRPr/>
            </a:pPr>
            <a:endParaRPr lang="en-US" sz="3000" dirty="0" smtClean="0">
              <a:latin typeface="Calibri" panose="020F0502020204030204" pitchFamily="34" charset="0"/>
            </a:endParaRPr>
          </a:p>
          <a:p>
            <a:pPr>
              <a:defRPr/>
            </a:pPr>
            <a:r>
              <a:rPr lang="en-US" sz="3000" dirty="0" smtClean="0">
                <a:latin typeface="Calibri" panose="020F0502020204030204" pitchFamily="34" charset="0"/>
              </a:rPr>
              <a:t>Use of the policy manual.</a:t>
            </a:r>
            <a:endParaRPr lang="en-US" sz="3000" dirty="0" smtClean="0">
              <a:latin typeface="Calibri" panose="020F0502020204030204" pitchFamily="34" charset="0"/>
            </a:endParaRPr>
          </a:p>
        </p:txBody>
      </p:sp>
    </p:spTree>
    <p:extLst>
      <p:ext uri="{BB962C8B-B14F-4D97-AF65-F5344CB8AC3E}">
        <p14:creationId xmlns:p14="http://schemas.microsoft.com/office/powerpoint/2010/main" val="2398945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6" descr="Just say no to Inconsistency"/>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14400" y="0"/>
            <a:ext cx="7423161" cy="6858000"/>
          </a:xfrm>
          <a:prstGeom prst="rect">
            <a:avLst/>
          </a:prstGeom>
          <a:solidFill>
            <a:schemeClr val="accent3">
              <a:lumMod val="60000"/>
              <a:lumOff val="4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31486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52400" y="228600"/>
            <a:ext cx="8839200" cy="762000"/>
          </a:xfrm>
        </p:spPr>
        <p:txBody>
          <a:bodyPr/>
          <a:lstStyle/>
          <a:p>
            <a:pPr algn="ctr">
              <a:defRPr/>
            </a:pPr>
            <a:r>
              <a:rPr lang="en-US" sz="4400" dirty="0">
                <a:solidFill>
                  <a:srgbClr val="CDB82B"/>
                </a:solidFill>
              </a:rPr>
              <a:t>Deliberate Indifference</a:t>
            </a:r>
          </a:p>
        </p:txBody>
      </p:sp>
      <p:sp>
        <p:nvSpPr>
          <p:cNvPr id="69635" name="Rectangle 3"/>
          <p:cNvSpPr>
            <a:spLocks noGrp="1" noChangeArrowheads="1"/>
          </p:cNvSpPr>
          <p:nvPr>
            <p:ph idx="1"/>
          </p:nvPr>
        </p:nvSpPr>
        <p:spPr>
          <a:xfrm>
            <a:off x="304800" y="1600200"/>
            <a:ext cx="8362538" cy="4195481"/>
          </a:xfrm>
        </p:spPr>
        <p:txBody>
          <a:bodyPr>
            <a:noAutofit/>
          </a:bodyPr>
          <a:lstStyle/>
          <a:p>
            <a:pPr eaLnBrk="1" hangingPunct="1">
              <a:lnSpc>
                <a:spcPct val="120000"/>
              </a:lnSpc>
              <a:defRPr/>
            </a:pPr>
            <a:r>
              <a:rPr lang="en-US" sz="2400" dirty="0" smtClean="0">
                <a:latin typeface="Calibri" panose="020F0502020204030204" pitchFamily="34" charset="0"/>
              </a:rPr>
              <a:t>Deliberate indifference is demonstrated when the </a:t>
            </a:r>
            <a:r>
              <a:rPr lang="en-US" sz="2400" b="1" dirty="0" smtClean="0">
                <a:solidFill>
                  <a:srgbClr val="FF0000"/>
                </a:solidFill>
                <a:latin typeface="Calibri" panose="020F0502020204030204" pitchFamily="34" charset="0"/>
              </a:rPr>
              <a:t>“inadequacy is so obvious, and . . . so likely to result in the violation of constitutional rights, that the policymakers . . . can reasonably be said to have been deliberately indifferent[.]”</a:t>
            </a:r>
          </a:p>
          <a:p>
            <a:pPr lvl="1">
              <a:lnSpc>
                <a:spcPct val="120000"/>
              </a:lnSpc>
            </a:pPr>
            <a:r>
              <a:rPr lang="en-US" sz="2000" dirty="0">
                <a:latin typeface="Calibri" panose="020F0502020204030204" pitchFamily="34" charset="0"/>
              </a:rPr>
              <a:t>A choice made from among various alternatives;</a:t>
            </a:r>
          </a:p>
          <a:p>
            <a:pPr lvl="1">
              <a:lnSpc>
                <a:spcPct val="120000"/>
              </a:lnSpc>
            </a:pPr>
            <a:r>
              <a:rPr lang="en-US" sz="2000" dirty="0">
                <a:latin typeface="Calibri" panose="020F0502020204030204" pitchFamily="34" charset="0"/>
              </a:rPr>
              <a:t>A knowing choice, usually made with some state of mind;</a:t>
            </a:r>
          </a:p>
          <a:p>
            <a:pPr lvl="1">
              <a:lnSpc>
                <a:spcPct val="120000"/>
              </a:lnSpc>
            </a:pPr>
            <a:r>
              <a:rPr lang="en-US" sz="2000" dirty="0">
                <a:latin typeface="Calibri" panose="020F0502020204030204" pitchFamily="34" charset="0"/>
              </a:rPr>
              <a:t>A choice made with some knowledge or </a:t>
            </a:r>
            <a:endParaRPr lang="en-US" sz="2000" dirty="0" smtClean="0">
              <a:latin typeface="Calibri" panose="020F0502020204030204" pitchFamily="34" charset="0"/>
            </a:endParaRPr>
          </a:p>
          <a:p>
            <a:pPr marL="857250" lvl="2" indent="0">
              <a:lnSpc>
                <a:spcPct val="120000"/>
              </a:lnSpc>
              <a:buNone/>
            </a:pPr>
            <a:r>
              <a:rPr lang="en-US" sz="2000" dirty="0" smtClean="0">
                <a:latin typeface="Calibri" panose="020F0502020204030204" pitchFamily="34" charset="0"/>
              </a:rPr>
              <a:t>appreciation </a:t>
            </a:r>
            <a:r>
              <a:rPr lang="en-US" sz="2000" dirty="0">
                <a:latin typeface="Calibri" panose="020F0502020204030204" pitchFamily="34" charset="0"/>
              </a:rPr>
              <a:t>of what the consequences  </a:t>
            </a:r>
          </a:p>
          <a:p>
            <a:pPr marL="857250" lvl="2" indent="0">
              <a:lnSpc>
                <a:spcPct val="120000"/>
              </a:lnSpc>
              <a:buNone/>
            </a:pPr>
            <a:r>
              <a:rPr lang="en-US" sz="2000" dirty="0" smtClean="0">
                <a:latin typeface="Calibri" panose="020F0502020204030204" pitchFamily="34" charset="0"/>
              </a:rPr>
              <a:t>of </a:t>
            </a:r>
            <a:r>
              <a:rPr lang="en-US" sz="2000" dirty="0">
                <a:latin typeface="Calibri" panose="020F0502020204030204" pitchFamily="34" charset="0"/>
              </a:rPr>
              <a:t>the choice will/might be.</a:t>
            </a:r>
          </a:p>
        </p:txBody>
      </p:sp>
      <p:pic>
        <p:nvPicPr>
          <p:cNvPr id="4"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4648200"/>
            <a:ext cx="2063976" cy="2131900"/>
          </a:xfrm>
          <a:prstGeom prst="rect">
            <a:avLst/>
          </a:prstGeom>
        </p:spPr>
      </p:pic>
    </p:spTree>
    <p:extLst>
      <p:ext uri="{BB962C8B-B14F-4D97-AF65-F5344CB8AC3E}">
        <p14:creationId xmlns:p14="http://schemas.microsoft.com/office/powerpoint/2010/main" val="495006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62000"/>
          </a:xfrm>
        </p:spPr>
        <p:txBody>
          <a:bodyPr>
            <a:normAutofit/>
          </a:bodyPr>
          <a:lstStyle/>
          <a:p>
            <a:pPr algn="ctr">
              <a:defRPr/>
            </a:pPr>
            <a:r>
              <a:rPr lang="en-US" sz="4400" dirty="0">
                <a:solidFill>
                  <a:srgbClr val="CDB82B"/>
                </a:solidFill>
              </a:rPr>
              <a:t>Authority</a:t>
            </a:r>
          </a:p>
        </p:txBody>
      </p:sp>
      <p:sp>
        <p:nvSpPr>
          <p:cNvPr id="3" name="Content Placeholder 2"/>
          <p:cNvSpPr>
            <a:spLocks noGrp="1"/>
          </p:cNvSpPr>
          <p:nvPr>
            <p:ph idx="1"/>
          </p:nvPr>
        </p:nvSpPr>
        <p:spPr>
          <a:xfrm>
            <a:off x="324262" y="1219200"/>
            <a:ext cx="8438737" cy="4195481"/>
          </a:xfrm>
        </p:spPr>
        <p:txBody>
          <a:bodyPr>
            <a:normAutofit/>
          </a:bodyPr>
          <a:lstStyle/>
          <a:p>
            <a:pPr marL="119062" indent="0" algn="ctr">
              <a:buNone/>
            </a:pPr>
            <a:r>
              <a:rPr lang="en-US" sz="2800" b="1" dirty="0" smtClean="0">
                <a:latin typeface="Arial" panose="020B0604020202020204" pitchFamily="34" charset="0"/>
                <a:cs typeface="Arial" panose="020B0604020202020204" pitchFamily="34" charset="0"/>
              </a:rPr>
              <a:t>The Violent Crime Control and Law Enforcement Act of 1994</a:t>
            </a:r>
          </a:p>
          <a:p>
            <a:pPr marL="119062" indent="0" algn="ctr">
              <a:buNone/>
            </a:pPr>
            <a:r>
              <a:rPr lang="en-US" sz="2800" b="1" dirty="0" smtClean="0">
                <a:latin typeface="Arial" panose="020B0604020202020204" pitchFamily="34" charset="0"/>
                <a:cs typeface="Arial" panose="020B0604020202020204" pitchFamily="34" charset="0"/>
              </a:rPr>
              <a:t>42 U.S.C §14141</a:t>
            </a:r>
          </a:p>
          <a:p>
            <a:pPr marL="119062" indent="0">
              <a:buNone/>
            </a:pPr>
            <a:endParaRPr lang="en-US" sz="1000" dirty="0" smtClean="0"/>
          </a:p>
          <a:p>
            <a:pPr marL="119062" indent="0">
              <a:buNone/>
            </a:pPr>
            <a:r>
              <a:rPr lang="en-US" sz="2600" dirty="0" smtClean="0">
                <a:latin typeface="Calibri" panose="020F0502020204030204" pitchFamily="34" charset="0"/>
              </a:rPr>
              <a:t>It is unlawful for state or local law enforcement officers to engage in a “pattern or practice” of conduct that deprives persons of rights protected by the Constitution or laws of the United States.</a:t>
            </a:r>
            <a:endParaRPr lang="en-US" sz="2600" dirty="0">
              <a:latin typeface="Calibri" panose="020F0502020204030204" pitchFamily="34" charset="0"/>
            </a:endParaRPr>
          </a:p>
          <a:p>
            <a:pPr marL="119062" indent="0" algn="ctr">
              <a:buNone/>
            </a:pPr>
            <a:endParaRPr lang="en-US" dirty="0"/>
          </a:p>
        </p:txBody>
      </p:sp>
      <p:pic>
        <p:nvPicPr>
          <p:cNvPr id="8" name="Picture 4" descr="https://www.publiccounsel.net/wp-content/uploads/2015/02/DOJ-Se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387" y="4549038"/>
            <a:ext cx="2188485" cy="218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444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324330"/>
          </a:xfrm>
        </p:spPr>
        <p:txBody>
          <a:bodyPr/>
          <a:lstStyle/>
          <a:p>
            <a:pPr algn="ctr">
              <a:defRPr/>
            </a:pPr>
            <a:r>
              <a:rPr lang="en-US" sz="4400" dirty="0">
                <a:solidFill>
                  <a:srgbClr val="CDB82B"/>
                </a:solidFill>
              </a:rPr>
              <a:t>42 U.S.C § 14141</a:t>
            </a:r>
          </a:p>
        </p:txBody>
      </p:sp>
      <p:sp>
        <p:nvSpPr>
          <p:cNvPr id="3" name="Content Placeholder 2"/>
          <p:cNvSpPr>
            <a:spLocks noGrp="1"/>
          </p:cNvSpPr>
          <p:nvPr>
            <p:ph idx="1"/>
          </p:nvPr>
        </p:nvSpPr>
        <p:spPr>
          <a:xfrm>
            <a:off x="304800" y="1981200"/>
            <a:ext cx="8458200" cy="4195481"/>
          </a:xfrm>
        </p:spPr>
        <p:txBody>
          <a:bodyPr>
            <a:normAutofit/>
          </a:bodyPr>
          <a:lstStyle/>
          <a:p>
            <a:r>
              <a:rPr lang="en-US" dirty="0" smtClean="0">
                <a:latin typeface="Calibri" panose="020F0502020204030204" pitchFamily="34" charset="0"/>
              </a:rPr>
              <a:t>Quote from Steubenville Auditor’s Report – 1998</a:t>
            </a:r>
          </a:p>
          <a:p>
            <a:pPr marL="119062" indent="0">
              <a:buNone/>
            </a:pPr>
            <a:endParaRPr lang="en-US" sz="2400" dirty="0" smtClean="0">
              <a:latin typeface="Calibri" panose="020F0502020204030204" pitchFamily="34" charset="0"/>
            </a:endParaRPr>
          </a:p>
          <a:p>
            <a:r>
              <a:rPr lang="en-US" sz="2800" dirty="0" smtClean="0">
                <a:latin typeface="Calibri" panose="020F0502020204030204" pitchFamily="34" charset="0"/>
              </a:rPr>
              <a:t>“The provisions of the decree are consistent with prevailing police practices and standards in the United States; therefore serve as a guide to assist the City with the development of policies, practices and procedures that are consistent with contemporary policing requirements.” </a:t>
            </a:r>
            <a:endParaRPr lang="en-US" sz="2800" dirty="0">
              <a:latin typeface="Calibri" panose="020F0502020204030204" pitchFamily="34" charset="0"/>
            </a:endParaRPr>
          </a:p>
        </p:txBody>
      </p:sp>
    </p:spTree>
    <p:extLst>
      <p:ext uri="{BB962C8B-B14F-4D97-AF65-F5344CB8AC3E}">
        <p14:creationId xmlns:p14="http://schemas.microsoft.com/office/powerpoint/2010/main" val="3233991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95082"/>
          </a:xfrm>
        </p:spPr>
        <p:txBody>
          <a:bodyPr/>
          <a:lstStyle/>
          <a:p>
            <a:pPr algn="ctr">
              <a:defRPr/>
            </a:pPr>
            <a:r>
              <a:rPr lang="en-US" sz="4400" dirty="0">
                <a:solidFill>
                  <a:srgbClr val="CDB82B"/>
                </a:solidFill>
              </a:rPr>
              <a:t>Open Consent Decrees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2408" y="1147481"/>
            <a:ext cx="5555192" cy="5710519"/>
          </a:xfrm>
        </p:spPr>
      </p:pic>
    </p:spTree>
    <p:extLst>
      <p:ext uri="{BB962C8B-B14F-4D97-AF65-F5344CB8AC3E}">
        <p14:creationId xmlns:p14="http://schemas.microsoft.com/office/powerpoint/2010/main" val="4149033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7654" cy="762000"/>
          </a:xfrm>
        </p:spPr>
        <p:txBody>
          <a:bodyPr/>
          <a:lstStyle/>
          <a:p>
            <a:pPr algn="ctr"/>
            <a:r>
              <a:rPr lang="en-US" sz="4400" dirty="0">
                <a:solidFill>
                  <a:srgbClr val="CDB82B"/>
                </a:solidFill>
              </a:rPr>
              <a:t>Progression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164528"/>
            <a:ext cx="8997654" cy="5576836"/>
          </a:xfrm>
        </p:spPr>
      </p:pic>
    </p:spTree>
    <p:extLst>
      <p:ext uri="{BB962C8B-B14F-4D97-AF65-F5344CB8AC3E}">
        <p14:creationId xmlns:p14="http://schemas.microsoft.com/office/powerpoint/2010/main" val="2054047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28600" y="2057400"/>
            <a:ext cx="8750300" cy="387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eaLnBrk="1" hangingPunct="1">
              <a:buFont typeface="Wingdings" panose="05000000000000000000" pitchFamily="2" charset="2"/>
              <a:buChar char="ü"/>
              <a:defRPr/>
            </a:pPr>
            <a:r>
              <a:rPr lang="en-US" sz="2800" dirty="0" smtClean="0">
                <a:latin typeface="Calibri" panose="020F0502020204030204" pitchFamily="34" charset="0"/>
              </a:rPr>
              <a:t>On December 18, 2014, President Obama signed an Executive Order creating the </a:t>
            </a:r>
            <a:r>
              <a:rPr lang="en-US" sz="2800" i="1" dirty="0" smtClean="0">
                <a:latin typeface="Calibri" panose="020F0502020204030204" pitchFamily="34" charset="0"/>
              </a:rPr>
              <a:t>President’s Task Force on 21</a:t>
            </a:r>
            <a:r>
              <a:rPr lang="en-US" sz="2800" i="1" baseline="30000" dirty="0" smtClean="0">
                <a:latin typeface="Calibri" panose="020F0502020204030204" pitchFamily="34" charset="0"/>
              </a:rPr>
              <a:t>st</a:t>
            </a:r>
            <a:r>
              <a:rPr lang="en-US" sz="2800" i="1" dirty="0" smtClean="0">
                <a:latin typeface="Calibri" panose="020F0502020204030204" pitchFamily="34" charset="0"/>
              </a:rPr>
              <a:t> Century Policing</a:t>
            </a:r>
            <a:r>
              <a:rPr lang="en-US" sz="2800" dirty="0" smtClean="0">
                <a:latin typeface="Calibri" panose="020F0502020204030204" pitchFamily="34" charset="0"/>
              </a:rPr>
              <a:t>.</a:t>
            </a:r>
          </a:p>
          <a:p>
            <a:pPr marL="457200" indent="-457200" eaLnBrk="1" hangingPunct="1">
              <a:buFont typeface="Wingdings" panose="05000000000000000000" pitchFamily="2" charset="2"/>
              <a:buChar char="ü"/>
              <a:defRPr/>
            </a:pPr>
            <a:endParaRPr lang="en-US" sz="2800" dirty="0">
              <a:latin typeface="Calibri" panose="020F0502020204030204" pitchFamily="34" charset="0"/>
            </a:endParaRPr>
          </a:p>
          <a:p>
            <a:pPr marL="457200" indent="-457200" eaLnBrk="1" hangingPunct="1">
              <a:buFont typeface="Wingdings" panose="05000000000000000000" pitchFamily="2" charset="2"/>
              <a:buChar char="ü"/>
              <a:defRPr/>
            </a:pPr>
            <a:r>
              <a:rPr lang="en-US" sz="2800" dirty="0" smtClean="0">
                <a:latin typeface="Calibri" panose="020F0502020204030204" pitchFamily="34" charset="0"/>
              </a:rPr>
              <a:t>The Mission: identify </a:t>
            </a:r>
            <a:r>
              <a:rPr lang="en-US" sz="2800" dirty="0">
                <a:latin typeface="Calibri" panose="020F0502020204030204" pitchFamily="34" charset="0"/>
              </a:rPr>
              <a:t>best practices and </a:t>
            </a:r>
            <a:r>
              <a:rPr lang="en-US" sz="2800" dirty="0" smtClean="0">
                <a:latin typeface="Calibri" panose="020F0502020204030204" pitchFamily="34" charset="0"/>
              </a:rPr>
              <a:t>otherwise make </a:t>
            </a:r>
            <a:r>
              <a:rPr lang="en-US" sz="2800" dirty="0">
                <a:latin typeface="Calibri" panose="020F0502020204030204" pitchFamily="34" charset="0"/>
              </a:rPr>
              <a:t>recommendations to the President on how policing practices </a:t>
            </a:r>
            <a:r>
              <a:rPr lang="en-US" sz="2800" dirty="0" smtClean="0">
                <a:latin typeface="Calibri" panose="020F0502020204030204" pitchFamily="34" charset="0"/>
              </a:rPr>
              <a:t>can promote </a:t>
            </a:r>
            <a:r>
              <a:rPr lang="en-US" sz="2800" dirty="0">
                <a:latin typeface="Calibri" panose="020F0502020204030204" pitchFamily="34" charset="0"/>
              </a:rPr>
              <a:t>effective crime reduction while building public trust.</a:t>
            </a:r>
          </a:p>
          <a:p>
            <a:pPr eaLnBrk="1" fontAlgn="auto" hangingPunct="1">
              <a:lnSpc>
                <a:spcPct val="90000"/>
              </a:lnSpc>
              <a:spcBef>
                <a:spcPts val="0"/>
              </a:spcBef>
              <a:spcAft>
                <a:spcPts val="0"/>
              </a:spcAft>
              <a:defRPr/>
            </a:pPr>
            <a:endParaRPr lang="en-US" altLang="en-US" sz="2400" dirty="0">
              <a:latin typeface="Garamond" pitchFamily="18" charset="0"/>
              <a:cs typeface="+mn-cs"/>
            </a:endParaRPr>
          </a:p>
        </p:txBody>
      </p:sp>
      <p:sp>
        <p:nvSpPr>
          <p:cNvPr id="108547" name="TextBox 1"/>
          <p:cNvSpPr txBox="1">
            <a:spLocks noChangeArrowheads="1"/>
          </p:cNvSpPr>
          <p:nvPr/>
        </p:nvSpPr>
        <p:spPr bwMode="auto">
          <a:xfrm>
            <a:off x="228600" y="304800"/>
            <a:ext cx="87503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a:solidFill>
                  <a:srgbClr val="CDB82B"/>
                </a:solidFill>
                <a:latin typeface="+mj-lt"/>
              </a:rPr>
              <a:t>Task Force on 21</a:t>
            </a:r>
            <a:r>
              <a:rPr lang="en-US" altLang="en-US" sz="4400" baseline="30000" dirty="0">
                <a:solidFill>
                  <a:srgbClr val="CDB82B"/>
                </a:solidFill>
                <a:latin typeface="+mj-lt"/>
              </a:rPr>
              <a:t>st</a:t>
            </a:r>
            <a:r>
              <a:rPr lang="en-US" altLang="en-US" sz="4400" dirty="0">
                <a:solidFill>
                  <a:srgbClr val="CDB82B"/>
                </a:solidFill>
                <a:latin typeface="+mj-lt"/>
              </a:rPr>
              <a:t> Century Policing</a:t>
            </a:r>
          </a:p>
        </p:txBody>
      </p:sp>
    </p:spTree>
    <p:extLst>
      <p:ext uri="{BB962C8B-B14F-4D97-AF65-F5344CB8AC3E}">
        <p14:creationId xmlns:p14="http://schemas.microsoft.com/office/powerpoint/2010/main" val="2757335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17417" y="304800"/>
            <a:ext cx="9117874"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a:solidFill>
                  <a:srgbClr val="CDB82B"/>
                </a:solidFill>
                <a:latin typeface="+mj-lt"/>
              </a:rPr>
              <a:t>Task Force on 21</a:t>
            </a:r>
            <a:r>
              <a:rPr lang="en-US" altLang="en-US" sz="4400" baseline="30000" dirty="0">
                <a:solidFill>
                  <a:srgbClr val="CDB82B"/>
                </a:solidFill>
                <a:latin typeface="+mj-lt"/>
              </a:rPr>
              <a:t>st</a:t>
            </a:r>
            <a:r>
              <a:rPr lang="en-US" altLang="en-US" sz="4400" dirty="0">
                <a:solidFill>
                  <a:srgbClr val="CDB82B"/>
                </a:solidFill>
                <a:latin typeface="+mj-lt"/>
              </a:rPr>
              <a:t> Century Policing:</a:t>
            </a:r>
          </a:p>
          <a:p>
            <a:pPr algn="ctr" eaLnBrk="1" hangingPunct="1">
              <a:spcBef>
                <a:spcPct val="0"/>
              </a:spcBef>
              <a:buClrTx/>
              <a:buFontTx/>
              <a:buNone/>
            </a:pPr>
            <a:r>
              <a:rPr lang="en-US" altLang="en-US" sz="3600" dirty="0">
                <a:solidFill>
                  <a:srgbClr val="CDB82B"/>
                </a:solidFill>
                <a:latin typeface="+mj-lt"/>
              </a:rPr>
              <a:t>Final Report (May 2015)</a:t>
            </a:r>
            <a:endParaRPr lang="en-US" altLang="en-US" sz="2000" dirty="0">
              <a:solidFill>
                <a:srgbClr val="CDB82B"/>
              </a:solidFill>
              <a:latin typeface="+mj-lt"/>
            </a:endParaRPr>
          </a:p>
        </p:txBody>
      </p:sp>
      <p:pic>
        <p:nvPicPr>
          <p:cNvPr id="110595" name="Picture 5" descr="http://www.cops.usdoj.gov/images/t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429000"/>
            <a:ext cx="69913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933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0"/>
            <a:ext cx="8839200" cy="914400"/>
          </a:xfrm>
        </p:spPr>
        <p:txBody>
          <a:bodyPr/>
          <a:lstStyle/>
          <a:p>
            <a:pPr algn="ctr"/>
            <a:r>
              <a:rPr lang="en-US" sz="6000" dirty="0" smtClean="0">
                <a:solidFill>
                  <a:srgbClr val="CDB82B"/>
                </a:solidFill>
              </a:rPr>
              <a:t>Bias </a:t>
            </a:r>
            <a:r>
              <a:rPr lang="en-US" sz="6000" dirty="0">
                <a:solidFill>
                  <a:srgbClr val="CDB82B"/>
                </a:solidFill>
              </a:rPr>
              <a:t>Based Policing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9" y="2438400"/>
            <a:ext cx="6324600" cy="4064936"/>
          </a:xfrm>
          <a:prstGeom prst="rect">
            <a:avLst/>
          </a:prstGeom>
        </p:spPr>
      </p:pic>
    </p:spTree>
    <p:extLst>
      <p:ext uri="{BB962C8B-B14F-4D97-AF65-F5344CB8AC3E}">
        <p14:creationId xmlns:p14="http://schemas.microsoft.com/office/powerpoint/2010/main" val="1919656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9670"/>
            <a:ext cx="8839200" cy="1400530"/>
          </a:xfrm>
        </p:spPr>
        <p:txBody>
          <a:bodyPr>
            <a:noAutofit/>
          </a:bodyPr>
          <a:lstStyle/>
          <a:p>
            <a:pPr algn="ctr"/>
            <a:r>
              <a:rPr lang="en-US" sz="4400" dirty="0" smtClean="0">
                <a:solidFill>
                  <a:srgbClr val="CDB82B"/>
                </a:solidFill>
              </a:rPr>
              <a:t>Investigation of the </a:t>
            </a:r>
            <a:br>
              <a:rPr lang="en-US" sz="4400" dirty="0" smtClean="0">
                <a:solidFill>
                  <a:srgbClr val="CDB82B"/>
                </a:solidFill>
              </a:rPr>
            </a:br>
            <a:r>
              <a:rPr lang="en-US" sz="4400" dirty="0" smtClean="0">
                <a:solidFill>
                  <a:srgbClr val="CDB82B"/>
                </a:solidFill>
              </a:rPr>
              <a:t>Ferguson Police Department</a:t>
            </a:r>
            <a:endParaRPr lang="en-US" sz="4400" dirty="0">
              <a:solidFill>
                <a:srgbClr val="CDB82B"/>
              </a:solidFill>
            </a:endParaRPr>
          </a:p>
        </p:txBody>
      </p:sp>
      <p:sp>
        <p:nvSpPr>
          <p:cNvPr id="5" name="Content Placeholder 4"/>
          <p:cNvSpPr>
            <a:spLocks noGrp="1"/>
          </p:cNvSpPr>
          <p:nvPr>
            <p:ph idx="1"/>
          </p:nvPr>
        </p:nvSpPr>
        <p:spPr>
          <a:xfrm>
            <a:off x="457200" y="1219200"/>
            <a:ext cx="8229600" cy="5486400"/>
          </a:xfrm>
        </p:spPr>
        <p:txBody>
          <a:bodyPr>
            <a:normAutofit fontScale="92500" lnSpcReduction="20000"/>
          </a:bodyPr>
          <a:lstStyle/>
          <a:p>
            <a:endParaRPr lang="en-US" dirty="0" smtClean="0"/>
          </a:p>
          <a:p>
            <a:endParaRPr lang="en-US" dirty="0"/>
          </a:p>
          <a:p>
            <a:endParaRPr lang="en-US" dirty="0" smtClean="0"/>
          </a:p>
          <a:p>
            <a:pPr marL="118872" indent="0">
              <a:buNone/>
            </a:pPr>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smtClean="0"/>
          </a:p>
          <a:p>
            <a:r>
              <a:rPr lang="en-US" sz="2300" dirty="0" smtClean="0">
                <a:latin typeface="Calibri" panose="020F0502020204030204" pitchFamily="34" charset="0"/>
              </a:rPr>
              <a:t>On </a:t>
            </a:r>
            <a:r>
              <a:rPr lang="en-US" sz="2300" dirty="0">
                <a:latin typeface="Calibri" panose="020F0502020204030204" pitchFamily="34" charset="0"/>
              </a:rPr>
              <a:t>March 4, 2015, the Department of Justice (DOJ) released a 102-page report containing its findings from its investigation into the Ferguson Police Department. </a:t>
            </a:r>
          </a:p>
        </p:txBody>
      </p:sp>
      <p:pic>
        <p:nvPicPr>
          <p:cNvPr id="1028" name="Picture 4" descr="https://www.publiccounsel.net/wp-content/uploads/2015/02/DOJ-Se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981200"/>
            <a:ext cx="3290710" cy="329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26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28600"/>
            <a:ext cx="8915400" cy="762000"/>
          </a:xfrm>
        </p:spPr>
        <p:txBody>
          <a:bodyPr/>
          <a:lstStyle/>
          <a:p>
            <a:pPr algn="ctr"/>
            <a:r>
              <a:rPr lang="en-US" sz="4400" dirty="0" smtClean="0">
                <a:solidFill>
                  <a:srgbClr val="CDB82B"/>
                </a:solidFill>
              </a:rPr>
              <a:t>Introduction</a:t>
            </a:r>
            <a:endParaRPr lang="en-US" sz="4400" dirty="0">
              <a:solidFill>
                <a:srgbClr val="CDB82B"/>
              </a:solidFill>
            </a:endParaRPr>
          </a:p>
        </p:txBody>
      </p:sp>
      <p:sp>
        <p:nvSpPr>
          <p:cNvPr id="3" name="Content Placeholder 2"/>
          <p:cNvSpPr>
            <a:spLocks noGrp="1"/>
          </p:cNvSpPr>
          <p:nvPr>
            <p:ph idx="1"/>
          </p:nvPr>
        </p:nvSpPr>
        <p:spPr>
          <a:xfrm>
            <a:off x="457200" y="1775191"/>
            <a:ext cx="8229600" cy="4244609"/>
          </a:xfrm>
        </p:spPr>
        <p:txBody>
          <a:bodyPr>
            <a:normAutofit/>
          </a:bodyPr>
          <a:lstStyle/>
          <a:p>
            <a:r>
              <a:rPr lang="en-US" sz="2800" dirty="0">
                <a:latin typeface="Calibri" panose="020F0502020204030204" pitchFamily="34" charset="0"/>
              </a:rPr>
              <a:t>After several high profile allegations of racial profiling in the 1990s, many law enforcement practitioners and academics made a concerted effort to better understand and address bias-based policing behavior, and to change perceptions among those in the community that resulted from that behavior. </a:t>
            </a:r>
            <a:endParaRPr lang="en-US" sz="2800" dirty="0" smtClean="0">
              <a:latin typeface="Calibri" panose="020F0502020204030204" pitchFamily="34" charset="0"/>
            </a:endParaRPr>
          </a:p>
          <a:p>
            <a:r>
              <a:rPr lang="en-US" sz="2800" dirty="0" smtClean="0">
                <a:latin typeface="Calibri" panose="020F0502020204030204" pitchFamily="34" charset="0"/>
              </a:rPr>
              <a:t>Have we returned to the 1990’s again?</a:t>
            </a:r>
            <a:endParaRPr lang="en-US" sz="2800" dirty="0">
              <a:latin typeface="Calibri" panose="020F0502020204030204" pitchFamily="34" charset="0"/>
            </a:endParaRPr>
          </a:p>
        </p:txBody>
      </p:sp>
    </p:spTree>
    <p:extLst>
      <p:ext uri="{BB962C8B-B14F-4D97-AF65-F5344CB8AC3E}">
        <p14:creationId xmlns:p14="http://schemas.microsoft.com/office/powerpoint/2010/main" val="262870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228600"/>
            <a:ext cx="8839200" cy="762000"/>
          </a:xfrm>
        </p:spPr>
        <p:txBody>
          <a:bodyPr>
            <a:normAutofit/>
          </a:bodyPr>
          <a:lstStyle/>
          <a:p>
            <a:pPr algn="ctr"/>
            <a:r>
              <a:rPr lang="en-US" altLang="en-US" sz="4400" dirty="0">
                <a:solidFill>
                  <a:srgbClr val="CDB82B"/>
                </a:solidFill>
              </a:rPr>
              <a:t>Myth or Legend	</a:t>
            </a:r>
          </a:p>
        </p:txBody>
      </p:sp>
      <p:sp>
        <p:nvSpPr>
          <p:cNvPr id="8195" name="Rectangle 3"/>
          <p:cNvSpPr>
            <a:spLocks noGrp="1" noChangeArrowheads="1"/>
          </p:cNvSpPr>
          <p:nvPr>
            <p:ph idx="1"/>
          </p:nvPr>
        </p:nvSpPr>
        <p:spPr>
          <a:xfrm>
            <a:off x="228600" y="1905000"/>
            <a:ext cx="8686800" cy="4195481"/>
          </a:xfrm>
        </p:spPr>
        <p:txBody>
          <a:bodyPr>
            <a:normAutofit/>
          </a:bodyPr>
          <a:lstStyle/>
          <a:p>
            <a:r>
              <a:rPr lang="en-US" altLang="en-US" sz="2800" dirty="0">
                <a:latin typeface="Calibri" panose="020F0502020204030204" pitchFamily="34" charset="0"/>
              </a:rPr>
              <a:t>“Profiling” = a household word </a:t>
            </a:r>
          </a:p>
          <a:p>
            <a:r>
              <a:rPr lang="en-US" altLang="en-US" sz="2800" dirty="0">
                <a:latin typeface="Calibri" panose="020F0502020204030204" pitchFamily="34" charset="0"/>
              </a:rPr>
              <a:t>Compelling evidence of a media-driven myth</a:t>
            </a:r>
          </a:p>
          <a:p>
            <a:r>
              <a:rPr lang="en-US" altLang="en-US" sz="2800" dirty="0">
                <a:latin typeface="Calibri" panose="020F0502020204030204" pitchFamily="34" charset="0"/>
              </a:rPr>
              <a:t>Even police dogs who are color blind are being accused of racial motivation</a:t>
            </a:r>
          </a:p>
          <a:p>
            <a:r>
              <a:rPr lang="en-US" altLang="en-US" sz="2800" dirty="0">
                <a:latin typeface="Calibri" panose="020F0502020204030204" pitchFamily="34" charset="0"/>
              </a:rPr>
              <a:t>No appellate confirmation of any actual law enforcement racial </a:t>
            </a:r>
            <a:r>
              <a:rPr lang="en-US" altLang="en-US" sz="2800" dirty="0" smtClean="0">
                <a:latin typeface="Calibri" panose="020F0502020204030204" pitchFamily="34" charset="0"/>
              </a:rPr>
              <a:t>profiling</a:t>
            </a:r>
          </a:p>
          <a:p>
            <a:r>
              <a:rPr lang="en-US" altLang="en-US" sz="2800" dirty="0" smtClean="0">
                <a:latin typeface="Calibri" panose="020F0502020204030204" pitchFamily="34" charset="0"/>
              </a:rPr>
              <a:t>Actual &amp; Perceived Bias - </a:t>
            </a:r>
            <a:r>
              <a:rPr lang="en-US" altLang="en-US" sz="2800" dirty="0" smtClean="0">
                <a:latin typeface="Calibri" panose="020F0502020204030204" pitchFamily="34" charset="0"/>
                <a:hlinkClick r:id="rId3"/>
              </a:rPr>
              <a:t>VIDEO</a:t>
            </a:r>
            <a:endParaRPr lang="en-US" altLang="en-US" sz="2800" dirty="0">
              <a:latin typeface="Calibri" panose="020F0502020204030204" pitchFamily="34" charset="0"/>
            </a:endParaRPr>
          </a:p>
        </p:txBody>
      </p:sp>
    </p:spTree>
    <p:extLst>
      <p:ext uri="{BB962C8B-B14F-4D97-AF65-F5344CB8AC3E}">
        <p14:creationId xmlns:p14="http://schemas.microsoft.com/office/powerpoint/2010/main" val="529628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571500" y="1828800"/>
            <a:ext cx="8123238" cy="430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342900" indent="-342900" eaLnBrk="1" fontAlgn="auto" hangingPunct="1">
              <a:lnSpc>
                <a:spcPct val="90000"/>
              </a:lnSpc>
              <a:spcBef>
                <a:spcPts val="0"/>
              </a:spcBef>
              <a:spcAft>
                <a:spcPts val="0"/>
              </a:spcAft>
              <a:buFont typeface="Wingdings" panose="05000000000000000000" pitchFamily="2" charset="2"/>
              <a:buChar char="v"/>
              <a:defRPr/>
            </a:pPr>
            <a:r>
              <a:rPr lang="en-US" altLang="en-US" sz="2800" b="1" dirty="0" smtClean="0">
                <a:latin typeface="Calibri" panose="020F0502020204030204" pitchFamily="34" charset="0"/>
              </a:rPr>
              <a:t>Title VI of the Civil </a:t>
            </a:r>
            <a:r>
              <a:rPr lang="en-US" altLang="en-US" sz="2800" b="1" dirty="0">
                <a:latin typeface="Calibri" panose="020F0502020204030204" pitchFamily="34" charset="0"/>
              </a:rPr>
              <a:t>Rights </a:t>
            </a:r>
            <a:r>
              <a:rPr lang="en-US" altLang="en-US" sz="2800" b="1" dirty="0" smtClean="0">
                <a:latin typeface="Calibri" panose="020F0502020204030204" pitchFamily="34" charset="0"/>
              </a:rPr>
              <a:t>Act:  </a:t>
            </a:r>
            <a:r>
              <a:rPr lang="en-US" altLang="en-US" sz="2800" dirty="0" smtClean="0">
                <a:latin typeface="Calibri" panose="020F0502020204030204" pitchFamily="34" charset="0"/>
              </a:rPr>
              <a:t>Prohibits discrimination based on race, color and national origin in programs and activities receiving federal financial assistance.</a:t>
            </a:r>
          </a:p>
          <a:p>
            <a:pPr eaLnBrk="1" fontAlgn="auto" hangingPunct="1">
              <a:lnSpc>
                <a:spcPct val="90000"/>
              </a:lnSpc>
              <a:spcBef>
                <a:spcPts val="0"/>
              </a:spcBef>
              <a:spcAft>
                <a:spcPts val="0"/>
              </a:spcAft>
              <a:defRPr/>
            </a:pPr>
            <a:endParaRPr lang="en-US" altLang="en-US" sz="2800" b="1" dirty="0" smtClean="0">
              <a:latin typeface="Calibri" panose="020F0502020204030204" pitchFamily="34" charset="0"/>
            </a:endParaRPr>
          </a:p>
          <a:p>
            <a:pPr marL="342900" indent="-342900" eaLnBrk="1" fontAlgn="auto" hangingPunct="1">
              <a:lnSpc>
                <a:spcPct val="90000"/>
              </a:lnSpc>
              <a:spcBef>
                <a:spcPts val="0"/>
              </a:spcBef>
              <a:spcAft>
                <a:spcPts val="0"/>
              </a:spcAft>
              <a:buFont typeface="Wingdings" panose="05000000000000000000" pitchFamily="2" charset="2"/>
              <a:buChar char="v"/>
              <a:defRPr/>
            </a:pPr>
            <a:r>
              <a:rPr lang="en-US" altLang="en-US" sz="2800" b="1" dirty="0" smtClean="0">
                <a:latin typeface="Calibri" panose="020F0502020204030204" pitchFamily="34" charset="0"/>
              </a:rPr>
              <a:t>Age Discrimination Act</a:t>
            </a:r>
            <a:r>
              <a:rPr lang="en-US" altLang="en-US" sz="2800" dirty="0" smtClean="0">
                <a:latin typeface="Calibri" panose="020F0502020204030204" pitchFamily="34" charset="0"/>
              </a:rPr>
              <a:t>: Provides that no person, </a:t>
            </a:r>
            <a:r>
              <a:rPr lang="en-US" sz="2800" dirty="0" smtClean="0">
                <a:latin typeface="Calibri" panose="020F0502020204030204" pitchFamily="34" charset="0"/>
              </a:rPr>
              <a:t>on </a:t>
            </a:r>
            <a:r>
              <a:rPr lang="en-US" sz="2800" dirty="0">
                <a:latin typeface="Calibri" panose="020F0502020204030204" pitchFamily="34" charset="0"/>
              </a:rPr>
              <a:t>the basis of age, </a:t>
            </a:r>
            <a:r>
              <a:rPr lang="en-US" sz="2800" dirty="0" smtClean="0">
                <a:latin typeface="Calibri" panose="020F0502020204030204" pitchFamily="34" charset="0"/>
              </a:rPr>
              <a:t>shall be </a:t>
            </a:r>
            <a:r>
              <a:rPr lang="en-US" sz="2800" dirty="0">
                <a:latin typeface="Calibri" panose="020F0502020204030204" pitchFamily="34" charset="0"/>
              </a:rPr>
              <a:t>excluded from </a:t>
            </a:r>
            <a:r>
              <a:rPr lang="en-US" sz="2800" dirty="0" smtClean="0">
                <a:latin typeface="Calibri" panose="020F0502020204030204" pitchFamily="34" charset="0"/>
              </a:rPr>
              <a:t>participation in, </a:t>
            </a:r>
            <a:r>
              <a:rPr lang="en-US" sz="2800" dirty="0">
                <a:latin typeface="Calibri" panose="020F0502020204030204" pitchFamily="34" charset="0"/>
              </a:rPr>
              <a:t>be denied the benefits of, or be subjected to discrimination under, any program or activity receiving </a:t>
            </a:r>
            <a:r>
              <a:rPr lang="en-US" sz="2800" dirty="0" smtClean="0">
                <a:latin typeface="Calibri" panose="020F0502020204030204" pitchFamily="34" charset="0"/>
              </a:rPr>
              <a:t>federal </a:t>
            </a:r>
            <a:r>
              <a:rPr lang="en-US" sz="2800" dirty="0">
                <a:latin typeface="Calibri" panose="020F0502020204030204" pitchFamily="34" charset="0"/>
              </a:rPr>
              <a:t>financial assistance.</a:t>
            </a:r>
            <a:r>
              <a:rPr lang="en-US" altLang="en-US" sz="2800" dirty="0" smtClean="0">
                <a:latin typeface="Calibri" panose="020F0502020204030204" pitchFamily="34" charset="0"/>
              </a:rPr>
              <a:t> </a:t>
            </a:r>
          </a:p>
          <a:p>
            <a:pPr eaLnBrk="1" fontAlgn="auto" hangingPunct="1">
              <a:lnSpc>
                <a:spcPct val="90000"/>
              </a:lnSpc>
              <a:spcBef>
                <a:spcPts val="0"/>
              </a:spcBef>
              <a:spcAft>
                <a:spcPts val="0"/>
              </a:spcAft>
              <a:defRPr/>
            </a:pPr>
            <a:endParaRPr lang="en-US" altLang="en-US" sz="2400" dirty="0">
              <a:latin typeface="Arial" panose="020B0604020202020204" pitchFamily="34" charset="0"/>
            </a:endParaRPr>
          </a:p>
        </p:txBody>
      </p:sp>
      <p:sp>
        <p:nvSpPr>
          <p:cNvPr id="47107" name="TextBox 1"/>
          <p:cNvSpPr txBox="1">
            <a:spLocks noChangeArrowheads="1"/>
          </p:cNvSpPr>
          <p:nvPr/>
        </p:nvSpPr>
        <p:spPr bwMode="auto">
          <a:xfrm>
            <a:off x="304800" y="304800"/>
            <a:ext cx="86566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a:solidFill>
                  <a:srgbClr val="CDB82B"/>
                </a:solidFill>
                <a:latin typeface="+mn-lt"/>
              </a:rPr>
              <a:t>Federal </a:t>
            </a:r>
            <a:r>
              <a:rPr lang="en-US" altLang="en-US" sz="4400" dirty="0" smtClean="0">
                <a:solidFill>
                  <a:srgbClr val="CDB82B"/>
                </a:solidFill>
                <a:latin typeface="+mn-lt"/>
              </a:rPr>
              <a:t>Discrimination </a:t>
            </a:r>
            <a:r>
              <a:rPr lang="en-US" altLang="en-US" sz="4400" dirty="0">
                <a:solidFill>
                  <a:srgbClr val="CDB82B"/>
                </a:solidFill>
                <a:latin typeface="+mn-lt"/>
              </a:rPr>
              <a:t>Laws</a:t>
            </a:r>
          </a:p>
        </p:txBody>
      </p:sp>
    </p:spTree>
    <p:extLst>
      <p:ext uri="{BB962C8B-B14F-4D97-AF65-F5344CB8AC3E}">
        <p14:creationId xmlns:p14="http://schemas.microsoft.com/office/powerpoint/2010/main" val="1434069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87362" y="1981200"/>
            <a:ext cx="8291513" cy="502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eaLnBrk="1" fontAlgn="auto" hangingPunct="1">
              <a:lnSpc>
                <a:spcPct val="90000"/>
              </a:lnSpc>
              <a:spcBef>
                <a:spcPts val="0"/>
              </a:spcBef>
              <a:spcAft>
                <a:spcPts val="0"/>
              </a:spcAft>
              <a:buFont typeface="Wingdings" panose="05000000000000000000" pitchFamily="2" charset="2"/>
              <a:buChar char="v"/>
              <a:defRPr/>
            </a:pPr>
            <a:r>
              <a:rPr lang="en-US" altLang="en-US" sz="2800" b="1" dirty="0" smtClean="0">
                <a:latin typeface="Calibri" panose="020F0502020204030204" pitchFamily="34" charset="0"/>
              </a:rPr>
              <a:t>ADA, Title II</a:t>
            </a:r>
            <a:r>
              <a:rPr lang="en-US" altLang="en-US" sz="2800" dirty="0" smtClean="0">
                <a:latin typeface="Calibri" panose="020F0502020204030204" pitchFamily="34" charset="0"/>
              </a:rPr>
              <a:t>:  Prohibits discrimination on the basis of a disability by public entities in providing accommodations and services.</a:t>
            </a:r>
          </a:p>
          <a:p>
            <a:pPr eaLnBrk="1" fontAlgn="auto" hangingPunct="1">
              <a:lnSpc>
                <a:spcPct val="90000"/>
              </a:lnSpc>
              <a:spcBef>
                <a:spcPts val="0"/>
              </a:spcBef>
              <a:spcAft>
                <a:spcPts val="0"/>
              </a:spcAft>
              <a:defRPr/>
            </a:pPr>
            <a:endParaRPr lang="en-US" altLang="en-US" sz="2800" dirty="0" smtClean="0">
              <a:latin typeface="Calibri" panose="020F0502020204030204" pitchFamily="34" charset="0"/>
            </a:endParaRPr>
          </a:p>
          <a:p>
            <a:pPr marL="457200" indent="-457200" eaLnBrk="1" fontAlgn="auto" hangingPunct="1">
              <a:lnSpc>
                <a:spcPct val="90000"/>
              </a:lnSpc>
              <a:spcBef>
                <a:spcPts val="0"/>
              </a:spcBef>
              <a:spcAft>
                <a:spcPts val="0"/>
              </a:spcAft>
              <a:buFont typeface="Wingdings" panose="05000000000000000000" pitchFamily="2" charset="2"/>
              <a:buChar char="v"/>
              <a:defRPr/>
            </a:pPr>
            <a:r>
              <a:rPr lang="en-US" altLang="en-US" sz="2800" b="1" dirty="0" smtClean="0">
                <a:latin typeface="Calibri" panose="020F0502020204030204" pitchFamily="34" charset="0"/>
              </a:rPr>
              <a:t>14</a:t>
            </a:r>
            <a:r>
              <a:rPr lang="en-US" altLang="en-US" sz="2800" b="1" baseline="30000" dirty="0" smtClean="0">
                <a:latin typeface="Calibri" panose="020F0502020204030204" pitchFamily="34" charset="0"/>
              </a:rPr>
              <a:t>th</a:t>
            </a:r>
            <a:r>
              <a:rPr lang="en-US" altLang="en-US" sz="2800" b="1" dirty="0" smtClean="0">
                <a:latin typeface="Calibri" panose="020F0502020204030204" pitchFamily="34" charset="0"/>
              </a:rPr>
              <a:t> Amendment – EPC</a:t>
            </a:r>
            <a:r>
              <a:rPr lang="en-US" altLang="en-US" sz="2800" dirty="0" smtClean="0">
                <a:latin typeface="Calibri" panose="020F0502020204030204" pitchFamily="34" charset="0"/>
              </a:rPr>
              <a:t>:  P</a:t>
            </a:r>
            <a:r>
              <a:rPr lang="en-US" sz="2800" dirty="0" smtClean="0">
                <a:latin typeface="Calibri" panose="020F0502020204030204" pitchFamily="34" charset="0"/>
              </a:rPr>
              <a:t>rohibits </a:t>
            </a:r>
            <a:r>
              <a:rPr lang="en-US" sz="2800" dirty="0">
                <a:latin typeface="Calibri" panose="020F0502020204030204" pitchFamily="34" charset="0"/>
              </a:rPr>
              <a:t>states from denying any person within its jurisdiction the equal protection of the laws.</a:t>
            </a:r>
            <a:endParaRPr lang="en-US" altLang="en-US" sz="2800" b="1" dirty="0" smtClean="0">
              <a:latin typeface="Calibri" panose="020F0502020204030204" pitchFamily="34" charset="0"/>
            </a:endParaRPr>
          </a:p>
          <a:p>
            <a:pPr eaLnBrk="1" fontAlgn="auto" hangingPunct="1">
              <a:lnSpc>
                <a:spcPct val="90000"/>
              </a:lnSpc>
              <a:spcBef>
                <a:spcPts val="0"/>
              </a:spcBef>
              <a:spcAft>
                <a:spcPts val="0"/>
              </a:spcAft>
              <a:defRPr/>
            </a:pPr>
            <a:endParaRPr lang="en-US" altLang="en-US" sz="2800" dirty="0" smtClean="0">
              <a:latin typeface="Calibri" panose="020F0502020204030204" pitchFamily="34" charset="0"/>
            </a:endParaRPr>
          </a:p>
          <a:p>
            <a:pPr marL="457200" indent="-457200" eaLnBrk="1" fontAlgn="auto" hangingPunct="1">
              <a:lnSpc>
                <a:spcPct val="90000"/>
              </a:lnSpc>
              <a:spcBef>
                <a:spcPts val="0"/>
              </a:spcBef>
              <a:spcAft>
                <a:spcPts val="0"/>
              </a:spcAft>
              <a:buFont typeface="Wingdings" panose="05000000000000000000" pitchFamily="2" charset="2"/>
              <a:buChar char="v"/>
              <a:defRPr/>
            </a:pPr>
            <a:r>
              <a:rPr lang="en-US" altLang="en-US" sz="2800" b="1" dirty="0" smtClean="0">
                <a:latin typeface="Calibri" panose="020F0502020204030204" pitchFamily="34" charset="0"/>
              </a:rPr>
              <a:t>42 U.S.C. § 1983</a:t>
            </a:r>
            <a:r>
              <a:rPr lang="en-US" altLang="en-US" sz="2800" dirty="0" smtClean="0">
                <a:latin typeface="Calibri" panose="020F0502020204030204" pitchFamily="34" charset="0"/>
              </a:rPr>
              <a:t>:  Prohibits the deprivation of any federal right, privilege or immunity under color or law.</a:t>
            </a:r>
            <a:endParaRPr lang="en-US" altLang="en-US" sz="2800" b="1" dirty="0">
              <a:latin typeface="Calibri" panose="020F0502020204030204" pitchFamily="34" charset="0"/>
            </a:endParaRPr>
          </a:p>
          <a:p>
            <a:pPr eaLnBrk="1" fontAlgn="auto" hangingPunct="1">
              <a:lnSpc>
                <a:spcPct val="90000"/>
              </a:lnSpc>
              <a:spcBef>
                <a:spcPts val="0"/>
              </a:spcBef>
              <a:spcAft>
                <a:spcPts val="0"/>
              </a:spcAft>
              <a:defRPr/>
            </a:pPr>
            <a:endParaRPr lang="en-US" altLang="en-US" sz="2400" dirty="0">
              <a:latin typeface="Calibri" panose="020F0502020204030204" pitchFamily="34" charset="0"/>
            </a:endParaRPr>
          </a:p>
          <a:p>
            <a:pPr eaLnBrk="1" fontAlgn="auto" hangingPunct="1">
              <a:lnSpc>
                <a:spcPct val="90000"/>
              </a:lnSpc>
              <a:spcBef>
                <a:spcPts val="0"/>
              </a:spcBef>
              <a:spcAft>
                <a:spcPts val="0"/>
              </a:spcAft>
              <a:defRPr/>
            </a:pPr>
            <a:endParaRPr lang="en-US" altLang="en-US" sz="2400" dirty="0">
              <a:latin typeface="Calibri" panose="020F0502020204030204" pitchFamily="34" charset="0"/>
              <a:cs typeface="+mn-cs"/>
            </a:endParaRPr>
          </a:p>
        </p:txBody>
      </p:sp>
      <p:sp>
        <p:nvSpPr>
          <p:cNvPr id="5" name="TextBox 1"/>
          <p:cNvSpPr txBox="1">
            <a:spLocks noChangeArrowheads="1"/>
          </p:cNvSpPr>
          <p:nvPr/>
        </p:nvSpPr>
        <p:spPr bwMode="auto">
          <a:xfrm>
            <a:off x="304800" y="304800"/>
            <a:ext cx="86566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a:solidFill>
                  <a:srgbClr val="CDB82B"/>
                </a:solidFill>
                <a:latin typeface="+mn-lt"/>
              </a:rPr>
              <a:t>Federal </a:t>
            </a:r>
            <a:r>
              <a:rPr lang="en-US" altLang="en-US" sz="4400" dirty="0" smtClean="0">
                <a:solidFill>
                  <a:srgbClr val="CDB82B"/>
                </a:solidFill>
                <a:latin typeface="+mn-lt"/>
              </a:rPr>
              <a:t>Discrimination </a:t>
            </a:r>
            <a:r>
              <a:rPr lang="en-US" altLang="en-US" sz="4400" dirty="0">
                <a:solidFill>
                  <a:srgbClr val="CDB82B"/>
                </a:solidFill>
                <a:latin typeface="+mn-lt"/>
              </a:rPr>
              <a:t>Laws</a:t>
            </a:r>
          </a:p>
        </p:txBody>
      </p:sp>
    </p:spTree>
    <p:extLst>
      <p:ext uri="{BB962C8B-B14F-4D97-AF65-F5344CB8AC3E}">
        <p14:creationId xmlns:p14="http://schemas.microsoft.com/office/powerpoint/2010/main" val="4241478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39700" y="1752600"/>
            <a:ext cx="883920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fontAlgn="auto" hangingPunct="1">
              <a:lnSpc>
                <a:spcPct val="90000"/>
              </a:lnSpc>
              <a:spcBef>
                <a:spcPts val="0"/>
              </a:spcBef>
              <a:spcAft>
                <a:spcPts val="0"/>
              </a:spcAft>
              <a:defRPr/>
            </a:pPr>
            <a:endParaRPr lang="en-US" sz="2400" dirty="0" smtClean="0">
              <a:solidFill>
                <a:srgbClr val="1C2B3E"/>
              </a:solidFill>
              <a:latin typeface="Arial" panose="020B0604020202020204" pitchFamily="34" charset="0"/>
            </a:endParaRPr>
          </a:p>
          <a:p>
            <a:pPr marL="342900" indent="-342900" eaLnBrk="1" fontAlgn="auto" hangingPunct="1">
              <a:lnSpc>
                <a:spcPct val="90000"/>
              </a:lnSpc>
              <a:spcBef>
                <a:spcPts val="0"/>
              </a:spcBef>
              <a:spcAft>
                <a:spcPts val="0"/>
              </a:spcAft>
              <a:buFont typeface="Arial" panose="020B0604020202020204" pitchFamily="34" charset="0"/>
              <a:buChar char="•"/>
              <a:defRPr/>
            </a:pPr>
            <a:endParaRPr lang="en-US" sz="2400" dirty="0">
              <a:solidFill>
                <a:srgbClr val="1C2B3E"/>
              </a:solidFill>
              <a:latin typeface="Arial" panose="020B0604020202020204" pitchFamily="34" charset="0"/>
            </a:endParaRPr>
          </a:p>
          <a:p>
            <a:pPr marL="342900" indent="-342900" eaLnBrk="1" fontAlgn="auto" hangingPunct="1">
              <a:lnSpc>
                <a:spcPct val="90000"/>
              </a:lnSpc>
              <a:spcBef>
                <a:spcPts val="0"/>
              </a:spcBef>
              <a:spcAft>
                <a:spcPts val="0"/>
              </a:spcAft>
              <a:buFont typeface="Arial" panose="020B0604020202020204" pitchFamily="34" charset="0"/>
              <a:buChar char="•"/>
              <a:defRPr/>
            </a:pPr>
            <a:endParaRPr lang="en-US" sz="2400" dirty="0" smtClean="0">
              <a:solidFill>
                <a:srgbClr val="1C2B3E"/>
              </a:solidFill>
              <a:latin typeface="Arial" panose="020B0604020202020204" pitchFamily="34" charset="0"/>
            </a:endParaRPr>
          </a:p>
          <a:p>
            <a:pPr marL="342900" indent="-342900" eaLnBrk="1" fontAlgn="auto" hangingPunct="1">
              <a:lnSpc>
                <a:spcPct val="90000"/>
              </a:lnSpc>
              <a:spcBef>
                <a:spcPts val="0"/>
              </a:spcBef>
              <a:spcAft>
                <a:spcPts val="0"/>
              </a:spcAft>
              <a:buFont typeface="Arial" panose="020B0604020202020204" pitchFamily="34" charset="0"/>
              <a:buChar char="•"/>
              <a:defRPr/>
            </a:pPr>
            <a:endParaRPr lang="en-US" sz="2400" dirty="0">
              <a:solidFill>
                <a:srgbClr val="1C2B3E"/>
              </a:solidFill>
              <a:latin typeface="Arial" panose="020B0604020202020204" pitchFamily="34" charset="0"/>
            </a:endParaRPr>
          </a:p>
          <a:p>
            <a:pPr eaLnBrk="1" fontAlgn="auto" hangingPunct="1">
              <a:lnSpc>
                <a:spcPct val="90000"/>
              </a:lnSpc>
              <a:spcBef>
                <a:spcPts val="0"/>
              </a:spcBef>
              <a:spcAft>
                <a:spcPts val="0"/>
              </a:spcAft>
              <a:defRPr/>
            </a:pPr>
            <a:endParaRPr lang="en-US" altLang="en-US" sz="2400" dirty="0">
              <a:solidFill>
                <a:srgbClr val="1C2B3E"/>
              </a:solidFill>
              <a:latin typeface="Arial" panose="020B0604020202020204" pitchFamily="34" charset="0"/>
            </a:endParaRPr>
          </a:p>
          <a:p>
            <a:pPr eaLnBrk="1" fontAlgn="auto" hangingPunct="1">
              <a:lnSpc>
                <a:spcPct val="90000"/>
              </a:lnSpc>
              <a:spcBef>
                <a:spcPts val="0"/>
              </a:spcBef>
              <a:spcAft>
                <a:spcPts val="0"/>
              </a:spcAft>
              <a:defRPr/>
            </a:pPr>
            <a:endParaRPr lang="en-US" altLang="en-US" sz="2400" dirty="0">
              <a:solidFill>
                <a:schemeClr val="tx2"/>
              </a:solidFill>
              <a:latin typeface="Garamond" pitchFamily="18" charset="0"/>
              <a:cs typeface="+mn-cs"/>
            </a:endParaRPr>
          </a:p>
        </p:txBody>
      </p:sp>
      <p:sp>
        <p:nvSpPr>
          <p:cNvPr id="53251" name="TextBox 1"/>
          <p:cNvSpPr txBox="1">
            <a:spLocks noChangeArrowheads="1"/>
          </p:cNvSpPr>
          <p:nvPr/>
        </p:nvSpPr>
        <p:spPr bwMode="auto">
          <a:xfrm>
            <a:off x="304800" y="381000"/>
            <a:ext cx="86741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a:solidFill>
                  <a:srgbClr val="CDB82B"/>
                </a:solidFill>
                <a:latin typeface="+mj-lt"/>
              </a:rPr>
              <a:t>Bias-Based Policing</a:t>
            </a:r>
          </a:p>
        </p:txBody>
      </p:sp>
      <p:sp>
        <p:nvSpPr>
          <p:cNvPr id="3" name="Round Diagonal Corner Rectangle 2"/>
          <p:cNvSpPr/>
          <p:nvPr/>
        </p:nvSpPr>
        <p:spPr>
          <a:xfrm>
            <a:off x="762000" y="1772194"/>
            <a:ext cx="7772400" cy="4876800"/>
          </a:xfrm>
          <a:prstGeom prst="round2Diag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53253" name="TextBox 4"/>
          <p:cNvSpPr txBox="1">
            <a:spLocks noChangeArrowheads="1"/>
          </p:cNvSpPr>
          <p:nvPr/>
        </p:nvSpPr>
        <p:spPr bwMode="auto">
          <a:xfrm>
            <a:off x="1143000" y="2194657"/>
            <a:ext cx="716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en-US" sz="3200" dirty="0">
                <a:solidFill>
                  <a:schemeClr val="tx1"/>
                </a:solidFill>
                <a:latin typeface="Calibri" panose="020F0502020204030204" pitchFamily="34" charset="0"/>
              </a:rPr>
              <a:t>Bias-based policing is the intentional practice by an individual law enforcement officer who incorporates prejudicial judgments based on race, ethnicity, gender, sexual orientation, economic status, religious beliefs, or age that are inappropriately applied in the performance of his/her duties.</a:t>
            </a:r>
          </a:p>
        </p:txBody>
      </p:sp>
    </p:spTree>
    <p:extLst>
      <p:ext uri="{BB962C8B-B14F-4D97-AF65-F5344CB8AC3E}">
        <p14:creationId xmlns:p14="http://schemas.microsoft.com/office/powerpoint/2010/main" val="1140419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30359135"/>
              </p:ext>
            </p:extLst>
          </p:nvPr>
        </p:nvGraphicFramePr>
        <p:xfrm>
          <a:off x="13062" y="1524000"/>
          <a:ext cx="8965837"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1"/>
          <p:cNvSpPr txBox="1">
            <a:spLocks noChangeArrowheads="1"/>
          </p:cNvSpPr>
          <p:nvPr/>
        </p:nvSpPr>
        <p:spPr bwMode="auto">
          <a:xfrm>
            <a:off x="304800" y="381000"/>
            <a:ext cx="86741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a:solidFill>
                  <a:srgbClr val="CDB82B"/>
                </a:solidFill>
                <a:latin typeface="+mj-lt"/>
              </a:rPr>
              <a:t>Bias-Based Policing</a:t>
            </a:r>
          </a:p>
        </p:txBody>
      </p:sp>
    </p:spTree>
    <p:extLst>
      <p:ext uri="{BB962C8B-B14F-4D97-AF65-F5344CB8AC3E}">
        <p14:creationId xmlns:p14="http://schemas.microsoft.com/office/powerpoint/2010/main" val="10492867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568325" y="1828800"/>
            <a:ext cx="807085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accent1"/>
              </a:buClr>
              <a:buSzPct val="75000"/>
              <a:buFont typeface="Wingdings" pitchFamily="2" charset="2"/>
              <a:buChar char=""/>
              <a:defRPr sz="2400">
                <a:solidFill>
                  <a:schemeClr val="tx2"/>
                </a:solidFill>
                <a:latin typeface="Franklin Gothic Book"/>
              </a:defRPr>
            </a:lvl1pPr>
            <a:lvl2pPr marL="742950" indent="-285750" eaLnBrk="0" hangingPunct="0">
              <a:spcBef>
                <a:spcPct val="20000"/>
              </a:spcBef>
              <a:buClr>
                <a:schemeClr val="accent2"/>
              </a:buClr>
              <a:buSzPct val="85000"/>
              <a:buFont typeface="Courier New" pitchFamily="49" charset="0"/>
              <a:buChar char="o"/>
              <a:defRPr sz="2000">
                <a:solidFill>
                  <a:schemeClr val="tx2"/>
                </a:solidFill>
                <a:latin typeface="Franklin Gothic Book"/>
              </a:defRPr>
            </a:lvl2pPr>
            <a:lvl3pPr marL="1143000" indent="-228600" eaLnBrk="0" hangingPunct="0">
              <a:spcBef>
                <a:spcPct val="20000"/>
              </a:spcBef>
              <a:buClr>
                <a:srgbClr val="948774"/>
              </a:buClr>
              <a:buFont typeface="Arial" pitchFamily="34" charset="0"/>
              <a:buChar char="•"/>
              <a:defRPr>
                <a:solidFill>
                  <a:schemeClr val="tx2"/>
                </a:solidFill>
                <a:latin typeface="Franklin Gothic Book"/>
              </a:defRPr>
            </a:lvl3pPr>
            <a:lvl4pPr marL="1600200" indent="-228600" eaLnBrk="0" hangingPunct="0">
              <a:spcBef>
                <a:spcPct val="20000"/>
              </a:spcBef>
              <a:buClr>
                <a:srgbClr val="7EB8E7"/>
              </a:buClr>
              <a:buFont typeface="Arial" pitchFamily="34" charset="0"/>
              <a:buChar char="•"/>
              <a:defRPr sz="1600">
                <a:solidFill>
                  <a:schemeClr val="tx2"/>
                </a:solidFill>
                <a:latin typeface="Franklin Gothic Book"/>
              </a:defRPr>
            </a:lvl4pPr>
            <a:lvl5pPr marL="2057400" indent="-228600" eaLnBrk="0" hangingPunct="0">
              <a:spcBef>
                <a:spcPct val="20000"/>
              </a:spcBef>
              <a:buClr>
                <a:srgbClr val="E3B651"/>
              </a:buClr>
              <a:buFont typeface="Arial" pitchFamily="34" charset="0"/>
              <a:buChar char="•"/>
              <a:defRPr sz="1400">
                <a:solidFill>
                  <a:schemeClr val="tx2"/>
                </a:solidFill>
                <a:latin typeface="Franklin Gothic Book"/>
              </a:defRPr>
            </a:lvl5pPr>
            <a:lvl6pPr marL="25146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6pPr>
            <a:lvl7pPr marL="29718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7pPr>
            <a:lvl8pPr marL="34290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8pPr>
            <a:lvl9pPr marL="38862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9pPr>
          </a:lstStyle>
          <a:p>
            <a:pPr eaLnBrk="1" hangingPunct="1">
              <a:spcBef>
                <a:spcPct val="0"/>
              </a:spcBef>
              <a:buClrTx/>
              <a:buSzTx/>
              <a:buFont typeface="Arial" pitchFamily="34" charset="0"/>
              <a:buChar char="•"/>
              <a:defRPr/>
            </a:pPr>
            <a:r>
              <a:rPr lang="en-US" altLang="en-US" sz="2800" dirty="0" smtClean="0">
                <a:solidFill>
                  <a:schemeClr val="tx1"/>
                </a:solidFill>
                <a:latin typeface="Calibri" panose="020F0502020204030204" pitchFamily="34" charset="0"/>
              </a:rPr>
              <a:t>Officers patrolling “high drug area.”</a:t>
            </a:r>
          </a:p>
          <a:p>
            <a:pPr marL="0" indent="0" eaLnBrk="1" hangingPunct="1">
              <a:spcBef>
                <a:spcPct val="0"/>
              </a:spcBef>
              <a:buClrTx/>
              <a:buSzTx/>
              <a:buFont typeface="Wingdings" pitchFamily="2" charset="2"/>
              <a:buNone/>
              <a:defRPr/>
            </a:pPr>
            <a:endParaRPr lang="en-US" altLang="en-US" sz="2800" dirty="0" smtClean="0">
              <a:solidFill>
                <a:schemeClr val="tx1"/>
              </a:solidFill>
              <a:latin typeface="Calibri" panose="020F0502020204030204" pitchFamily="34" charset="0"/>
            </a:endParaRPr>
          </a:p>
          <a:p>
            <a:pPr eaLnBrk="1" hangingPunct="1">
              <a:spcBef>
                <a:spcPct val="0"/>
              </a:spcBef>
              <a:buClrTx/>
              <a:buSzTx/>
              <a:buFont typeface="Arial" pitchFamily="34" charset="0"/>
              <a:buChar char="•"/>
              <a:defRPr/>
            </a:pPr>
            <a:r>
              <a:rPr lang="en-US" altLang="en-US" sz="2800" dirty="0" smtClean="0">
                <a:solidFill>
                  <a:schemeClr val="tx1"/>
                </a:solidFill>
                <a:latin typeface="Calibri" panose="020F0502020204030204" pitchFamily="34" charset="0"/>
              </a:rPr>
              <a:t>Observed youths in vehicle with temporary plates; driver looking down at lap of passenger; stopped at intersection for than 20 seconds.</a:t>
            </a:r>
          </a:p>
          <a:p>
            <a:pPr marL="0" indent="0" eaLnBrk="1" hangingPunct="1">
              <a:spcBef>
                <a:spcPct val="0"/>
              </a:spcBef>
              <a:buClrTx/>
              <a:buSzTx/>
              <a:buFont typeface="Wingdings" pitchFamily="2" charset="2"/>
              <a:buNone/>
              <a:defRPr/>
            </a:pPr>
            <a:endParaRPr lang="en-US" altLang="en-US" sz="2800" dirty="0" smtClean="0">
              <a:solidFill>
                <a:schemeClr val="tx1"/>
              </a:solidFill>
              <a:latin typeface="Calibri" panose="020F0502020204030204" pitchFamily="34" charset="0"/>
            </a:endParaRPr>
          </a:p>
          <a:p>
            <a:pPr eaLnBrk="1" hangingPunct="1">
              <a:spcBef>
                <a:spcPct val="0"/>
              </a:spcBef>
              <a:buClrTx/>
              <a:buSzTx/>
              <a:buFont typeface="Arial" pitchFamily="34" charset="0"/>
              <a:buChar char="•"/>
              <a:defRPr/>
            </a:pPr>
            <a:r>
              <a:rPr lang="en-US" altLang="en-US" sz="2800" dirty="0" smtClean="0">
                <a:solidFill>
                  <a:schemeClr val="tx1"/>
                </a:solidFill>
                <a:latin typeface="Calibri" panose="020F0502020204030204" pitchFamily="34" charset="0"/>
              </a:rPr>
              <a:t>When police make U turn, the vehicle turned without signaling and sped off.</a:t>
            </a:r>
          </a:p>
          <a:p>
            <a:pPr marL="0" indent="0" eaLnBrk="1" hangingPunct="1">
              <a:spcBef>
                <a:spcPct val="0"/>
              </a:spcBef>
              <a:buClrTx/>
              <a:buSzTx/>
              <a:buFont typeface="Wingdings" pitchFamily="2" charset="2"/>
              <a:buNone/>
              <a:defRPr/>
            </a:pPr>
            <a:endParaRPr lang="en-US" altLang="en-US" sz="2800" dirty="0" smtClean="0">
              <a:solidFill>
                <a:schemeClr val="tx1"/>
              </a:solidFill>
              <a:latin typeface="Calibri" panose="020F0502020204030204" pitchFamily="34" charset="0"/>
            </a:endParaRPr>
          </a:p>
          <a:p>
            <a:pPr eaLnBrk="1" hangingPunct="1">
              <a:spcBef>
                <a:spcPct val="0"/>
              </a:spcBef>
              <a:buClrTx/>
              <a:buSzTx/>
              <a:buFont typeface="Arial" pitchFamily="34" charset="0"/>
              <a:buChar char="•"/>
              <a:defRPr/>
            </a:pPr>
            <a:r>
              <a:rPr lang="en-US" altLang="en-US" sz="2800" dirty="0" smtClean="0">
                <a:solidFill>
                  <a:schemeClr val="tx1"/>
                </a:solidFill>
                <a:latin typeface="Calibri" panose="020F0502020204030204" pitchFamily="34" charset="0"/>
              </a:rPr>
              <a:t>Officers stop vehicle and observe 2 bags of crack.</a:t>
            </a:r>
          </a:p>
        </p:txBody>
      </p:sp>
      <p:sp>
        <p:nvSpPr>
          <p:cNvPr id="61443" name="TextBox 1"/>
          <p:cNvSpPr txBox="1">
            <a:spLocks noChangeArrowheads="1"/>
          </p:cNvSpPr>
          <p:nvPr/>
        </p:nvSpPr>
        <p:spPr bwMode="auto">
          <a:xfrm>
            <a:off x="228600" y="381000"/>
            <a:ext cx="8750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i="1" dirty="0" err="1">
                <a:solidFill>
                  <a:srgbClr val="CDB82B"/>
                </a:solidFill>
                <a:latin typeface="Calibri" panose="020F0502020204030204" pitchFamily="34" charset="0"/>
              </a:rPr>
              <a:t>Whren</a:t>
            </a:r>
            <a:r>
              <a:rPr lang="en-US" altLang="en-US" sz="4400" i="1" dirty="0">
                <a:solidFill>
                  <a:srgbClr val="CDB82B"/>
                </a:solidFill>
                <a:latin typeface="Calibri" panose="020F0502020204030204" pitchFamily="34" charset="0"/>
              </a:rPr>
              <a:t> v. U.S</a:t>
            </a:r>
            <a:r>
              <a:rPr lang="en-US" altLang="en-US" sz="4400" dirty="0">
                <a:solidFill>
                  <a:srgbClr val="CDB82B"/>
                </a:solidFill>
                <a:latin typeface="Calibri" panose="020F0502020204030204" pitchFamily="34" charset="0"/>
              </a:rPr>
              <a:t>., 517 U.S. 806 (1996)</a:t>
            </a:r>
          </a:p>
        </p:txBody>
      </p:sp>
    </p:spTree>
    <p:extLst>
      <p:ext uri="{BB962C8B-B14F-4D97-AF65-F5344CB8AC3E}">
        <p14:creationId xmlns:p14="http://schemas.microsoft.com/office/powerpoint/2010/main" val="3288079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228600" y="1600200"/>
            <a:ext cx="87503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accent1"/>
              </a:buClr>
              <a:buSzPct val="75000"/>
              <a:buFont typeface="Wingdings" pitchFamily="2" charset="2"/>
              <a:buChar char=""/>
              <a:defRPr sz="2400">
                <a:solidFill>
                  <a:schemeClr val="tx2"/>
                </a:solidFill>
                <a:latin typeface="Franklin Gothic Book"/>
              </a:defRPr>
            </a:lvl1pPr>
            <a:lvl2pPr marL="742950" indent="-285750" eaLnBrk="0" hangingPunct="0">
              <a:spcBef>
                <a:spcPct val="20000"/>
              </a:spcBef>
              <a:buClr>
                <a:schemeClr val="accent2"/>
              </a:buClr>
              <a:buSzPct val="85000"/>
              <a:buFont typeface="Courier New" pitchFamily="49" charset="0"/>
              <a:buChar char="o"/>
              <a:defRPr sz="2000">
                <a:solidFill>
                  <a:schemeClr val="tx2"/>
                </a:solidFill>
                <a:latin typeface="Franklin Gothic Book"/>
              </a:defRPr>
            </a:lvl2pPr>
            <a:lvl3pPr marL="1143000" indent="-228600" eaLnBrk="0" hangingPunct="0">
              <a:spcBef>
                <a:spcPct val="20000"/>
              </a:spcBef>
              <a:buClr>
                <a:srgbClr val="948774"/>
              </a:buClr>
              <a:buFont typeface="Arial" pitchFamily="34" charset="0"/>
              <a:buChar char="•"/>
              <a:defRPr>
                <a:solidFill>
                  <a:schemeClr val="tx2"/>
                </a:solidFill>
                <a:latin typeface="Franklin Gothic Book"/>
              </a:defRPr>
            </a:lvl3pPr>
            <a:lvl4pPr marL="1600200" indent="-228600" eaLnBrk="0" hangingPunct="0">
              <a:spcBef>
                <a:spcPct val="20000"/>
              </a:spcBef>
              <a:buClr>
                <a:srgbClr val="7EB8E7"/>
              </a:buClr>
              <a:buFont typeface="Arial" pitchFamily="34" charset="0"/>
              <a:buChar char="•"/>
              <a:defRPr sz="1600">
                <a:solidFill>
                  <a:schemeClr val="tx2"/>
                </a:solidFill>
                <a:latin typeface="Franklin Gothic Book"/>
              </a:defRPr>
            </a:lvl4pPr>
            <a:lvl5pPr marL="2057400" indent="-228600" eaLnBrk="0" hangingPunct="0">
              <a:spcBef>
                <a:spcPct val="20000"/>
              </a:spcBef>
              <a:buClr>
                <a:srgbClr val="E3B651"/>
              </a:buClr>
              <a:buFont typeface="Arial" pitchFamily="34" charset="0"/>
              <a:buChar char="•"/>
              <a:defRPr sz="1400">
                <a:solidFill>
                  <a:schemeClr val="tx2"/>
                </a:solidFill>
                <a:latin typeface="Franklin Gothic Book"/>
              </a:defRPr>
            </a:lvl5pPr>
            <a:lvl6pPr marL="25146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6pPr>
            <a:lvl7pPr marL="29718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7pPr>
            <a:lvl8pPr marL="34290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8pPr>
            <a:lvl9pPr marL="38862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9pPr>
          </a:lstStyle>
          <a:p>
            <a:pPr eaLnBrk="1" hangingPunct="1">
              <a:spcBef>
                <a:spcPct val="0"/>
              </a:spcBef>
              <a:buClrTx/>
              <a:buSzTx/>
              <a:buFont typeface="Arial" pitchFamily="34" charset="0"/>
              <a:buChar char="•"/>
              <a:defRPr/>
            </a:pPr>
            <a:r>
              <a:rPr lang="en-US" altLang="en-US" sz="2800" dirty="0" smtClean="0">
                <a:solidFill>
                  <a:schemeClr val="tx1"/>
                </a:solidFill>
                <a:latin typeface="Calibri" panose="020F0502020204030204" pitchFamily="34" charset="0"/>
              </a:rPr>
              <a:t>Issue: whether subjective intentions or objective standards should be used to determine whether stop was constitutionally valid.</a:t>
            </a:r>
          </a:p>
          <a:p>
            <a:pPr marL="0" indent="0" eaLnBrk="1" hangingPunct="1">
              <a:spcBef>
                <a:spcPct val="0"/>
              </a:spcBef>
              <a:buClrTx/>
              <a:buSzTx/>
              <a:buFont typeface="Wingdings" pitchFamily="2" charset="2"/>
              <a:buNone/>
              <a:defRPr/>
            </a:pPr>
            <a:endParaRPr lang="en-US" altLang="en-US" sz="2800" dirty="0" smtClean="0">
              <a:solidFill>
                <a:schemeClr val="tx1"/>
              </a:solidFill>
              <a:latin typeface="Calibri" panose="020F0502020204030204" pitchFamily="34" charset="0"/>
            </a:endParaRPr>
          </a:p>
          <a:p>
            <a:pPr eaLnBrk="1" hangingPunct="1">
              <a:spcBef>
                <a:spcPct val="0"/>
              </a:spcBef>
              <a:buClrTx/>
              <a:buSzTx/>
              <a:buFont typeface="Arial" pitchFamily="34" charset="0"/>
              <a:buChar char="•"/>
              <a:defRPr/>
            </a:pPr>
            <a:r>
              <a:rPr lang="en-US" altLang="en-US" sz="2800" dirty="0" smtClean="0">
                <a:solidFill>
                  <a:schemeClr val="tx1"/>
                </a:solidFill>
                <a:latin typeface="Calibri" panose="020F0502020204030204" pitchFamily="34" charset="0"/>
              </a:rPr>
              <a:t>Alleged pre-textual stop (defendants were African American).</a:t>
            </a:r>
          </a:p>
          <a:p>
            <a:pPr eaLnBrk="1" hangingPunct="1">
              <a:spcBef>
                <a:spcPct val="0"/>
              </a:spcBef>
              <a:buClrTx/>
              <a:buSzTx/>
              <a:buFont typeface="Arial" pitchFamily="34" charset="0"/>
              <a:buChar char="•"/>
              <a:defRPr/>
            </a:pPr>
            <a:endParaRPr lang="en-US" altLang="en-US" sz="2800" dirty="0" smtClean="0">
              <a:solidFill>
                <a:schemeClr val="tx1"/>
              </a:solidFill>
              <a:latin typeface="Calibri" panose="020F0502020204030204" pitchFamily="34" charset="0"/>
            </a:endParaRPr>
          </a:p>
          <a:p>
            <a:pPr eaLnBrk="1" hangingPunct="1">
              <a:spcBef>
                <a:spcPct val="0"/>
              </a:spcBef>
              <a:buClrTx/>
              <a:buSzTx/>
              <a:buFont typeface="Arial" pitchFamily="34" charset="0"/>
              <a:buChar char="•"/>
              <a:defRPr/>
            </a:pPr>
            <a:r>
              <a:rPr lang="en-US" altLang="en-US" sz="2800" dirty="0" smtClean="0">
                <a:solidFill>
                  <a:schemeClr val="tx1"/>
                </a:solidFill>
                <a:latin typeface="Calibri" panose="020F0502020204030204" pitchFamily="34" charset="0"/>
              </a:rPr>
              <a:t>Defendants argue – technical violations used to investigate other violations </a:t>
            </a:r>
            <a:r>
              <a:rPr lang="en-US" altLang="en-US" sz="2800" dirty="0" smtClean="0">
                <a:solidFill>
                  <a:schemeClr val="tx1"/>
                </a:solidFill>
                <a:latin typeface="Calibri" panose="020F0502020204030204" pitchFamily="34" charset="0"/>
                <a:sym typeface="Wingdings" panose="05000000000000000000" pitchFamily="2" charset="2"/>
              </a:rPr>
              <a:t> Test should be whether officer, acting reasonably, would have made the stop for the reason given.</a:t>
            </a:r>
            <a:endParaRPr lang="en-US" altLang="en-US" sz="2800" dirty="0" smtClean="0">
              <a:solidFill>
                <a:schemeClr val="tx1"/>
              </a:solidFill>
              <a:latin typeface="Calibri" panose="020F0502020204030204" pitchFamily="34" charset="0"/>
            </a:endParaRPr>
          </a:p>
          <a:p>
            <a:pPr marL="0" indent="0" eaLnBrk="1" hangingPunct="1">
              <a:spcBef>
                <a:spcPct val="0"/>
              </a:spcBef>
              <a:buClrTx/>
              <a:buSzTx/>
              <a:buFont typeface="Wingdings" pitchFamily="2" charset="2"/>
              <a:buNone/>
              <a:defRPr/>
            </a:pPr>
            <a:endParaRPr lang="en-US" altLang="en-US" sz="2800" dirty="0" smtClean="0">
              <a:solidFill>
                <a:schemeClr val="tx1"/>
              </a:solidFill>
              <a:latin typeface="Calibri" panose="020F0502020204030204" pitchFamily="34" charset="0"/>
            </a:endParaRPr>
          </a:p>
        </p:txBody>
      </p:sp>
      <p:sp>
        <p:nvSpPr>
          <p:cNvPr id="4" name="TextBox 1"/>
          <p:cNvSpPr txBox="1">
            <a:spLocks noChangeArrowheads="1"/>
          </p:cNvSpPr>
          <p:nvPr/>
        </p:nvSpPr>
        <p:spPr bwMode="auto">
          <a:xfrm>
            <a:off x="228600" y="381000"/>
            <a:ext cx="8750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i="1" dirty="0" err="1">
                <a:solidFill>
                  <a:srgbClr val="CDB82B"/>
                </a:solidFill>
                <a:latin typeface="Calibri" panose="020F0502020204030204" pitchFamily="34" charset="0"/>
              </a:rPr>
              <a:t>Whren</a:t>
            </a:r>
            <a:r>
              <a:rPr lang="en-US" altLang="en-US" sz="4400" i="1" dirty="0">
                <a:solidFill>
                  <a:srgbClr val="CDB82B"/>
                </a:solidFill>
                <a:latin typeface="Calibri" panose="020F0502020204030204" pitchFamily="34" charset="0"/>
              </a:rPr>
              <a:t> v. U.S</a:t>
            </a:r>
            <a:r>
              <a:rPr lang="en-US" altLang="en-US" sz="4400" dirty="0">
                <a:solidFill>
                  <a:srgbClr val="CDB82B"/>
                </a:solidFill>
                <a:latin typeface="Calibri" panose="020F0502020204030204" pitchFamily="34" charset="0"/>
              </a:rPr>
              <a:t>., 517 U.S. 806 (1996)</a:t>
            </a:r>
          </a:p>
        </p:txBody>
      </p:sp>
    </p:spTree>
    <p:extLst>
      <p:ext uri="{BB962C8B-B14F-4D97-AF65-F5344CB8AC3E}">
        <p14:creationId xmlns:p14="http://schemas.microsoft.com/office/powerpoint/2010/main" val="1182538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533400" y="2209800"/>
            <a:ext cx="81407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accent1"/>
              </a:buClr>
              <a:buSzPct val="75000"/>
              <a:buFont typeface="Wingdings" pitchFamily="2" charset="2"/>
              <a:buChar char=""/>
              <a:defRPr sz="2400">
                <a:solidFill>
                  <a:schemeClr val="tx2"/>
                </a:solidFill>
                <a:latin typeface="Franklin Gothic Book"/>
              </a:defRPr>
            </a:lvl1pPr>
            <a:lvl2pPr marL="742950" indent="-285750" eaLnBrk="0" hangingPunct="0">
              <a:spcBef>
                <a:spcPct val="20000"/>
              </a:spcBef>
              <a:buClr>
                <a:schemeClr val="accent2"/>
              </a:buClr>
              <a:buSzPct val="85000"/>
              <a:buFont typeface="Courier New" pitchFamily="49" charset="0"/>
              <a:buChar char="o"/>
              <a:defRPr sz="2000">
                <a:solidFill>
                  <a:schemeClr val="tx2"/>
                </a:solidFill>
                <a:latin typeface="Franklin Gothic Book"/>
              </a:defRPr>
            </a:lvl2pPr>
            <a:lvl3pPr marL="1143000" indent="-228600" eaLnBrk="0" hangingPunct="0">
              <a:spcBef>
                <a:spcPct val="20000"/>
              </a:spcBef>
              <a:buClr>
                <a:srgbClr val="948774"/>
              </a:buClr>
              <a:buFont typeface="Arial" pitchFamily="34" charset="0"/>
              <a:buChar char="•"/>
              <a:defRPr>
                <a:solidFill>
                  <a:schemeClr val="tx2"/>
                </a:solidFill>
                <a:latin typeface="Franklin Gothic Book"/>
              </a:defRPr>
            </a:lvl3pPr>
            <a:lvl4pPr marL="1600200" indent="-228600" eaLnBrk="0" hangingPunct="0">
              <a:spcBef>
                <a:spcPct val="20000"/>
              </a:spcBef>
              <a:buClr>
                <a:srgbClr val="7EB8E7"/>
              </a:buClr>
              <a:buFont typeface="Arial" pitchFamily="34" charset="0"/>
              <a:buChar char="•"/>
              <a:defRPr sz="1600">
                <a:solidFill>
                  <a:schemeClr val="tx2"/>
                </a:solidFill>
                <a:latin typeface="Franklin Gothic Book"/>
              </a:defRPr>
            </a:lvl4pPr>
            <a:lvl5pPr marL="2057400" indent="-228600" eaLnBrk="0" hangingPunct="0">
              <a:spcBef>
                <a:spcPct val="20000"/>
              </a:spcBef>
              <a:buClr>
                <a:srgbClr val="E3B651"/>
              </a:buClr>
              <a:buFont typeface="Arial" pitchFamily="34" charset="0"/>
              <a:buChar char="•"/>
              <a:defRPr sz="1400">
                <a:solidFill>
                  <a:schemeClr val="tx2"/>
                </a:solidFill>
                <a:latin typeface="Franklin Gothic Book"/>
              </a:defRPr>
            </a:lvl5pPr>
            <a:lvl6pPr marL="25146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6pPr>
            <a:lvl7pPr marL="29718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7pPr>
            <a:lvl8pPr marL="34290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8pPr>
            <a:lvl9pPr marL="38862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9pPr>
          </a:lstStyle>
          <a:p>
            <a:pPr eaLnBrk="1" hangingPunct="1">
              <a:spcBef>
                <a:spcPct val="0"/>
              </a:spcBef>
              <a:buClrTx/>
              <a:buSzTx/>
              <a:buFont typeface="Arial" pitchFamily="34" charset="0"/>
              <a:buChar char="•"/>
              <a:defRPr/>
            </a:pPr>
            <a:r>
              <a:rPr lang="en-US" altLang="en-US" sz="2800" dirty="0" smtClean="0">
                <a:solidFill>
                  <a:schemeClr val="tx1"/>
                </a:solidFill>
                <a:latin typeface="Calibri" panose="020F0502020204030204" pitchFamily="34" charset="0"/>
              </a:rPr>
              <a:t>An investigating law enforcement officer’s ulterior motive is not relevant to the determination of whether a stop or arrest is constitutional under the 4</a:t>
            </a:r>
            <a:r>
              <a:rPr lang="en-US" altLang="en-US" sz="2800" baseline="30000" dirty="0" smtClean="0">
                <a:solidFill>
                  <a:schemeClr val="tx1"/>
                </a:solidFill>
                <a:latin typeface="Calibri" panose="020F0502020204030204" pitchFamily="34" charset="0"/>
              </a:rPr>
              <a:t>th</a:t>
            </a:r>
            <a:r>
              <a:rPr lang="en-US" altLang="en-US" sz="2800" dirty="0" smtClean="0">
                <a:solidFill>
                  <a:schemeClr val="tx1"/>
                </a:solidFill>
                <a:latin typeface="Calibri" panose="020F0502020204030204" pitchFamily="34" charset="0"/>
              </a:rPr>
              <a:t> Amendment. </a:t>
            </a:r>
          </a:p>
          <a:p>
            <a:pPr eaLnBrk="1" hangingPunct="1">
              <a:spcBef>
                <a:spcPct val="0"/>
              </a:spcBef>
              <a:buClrTx/>
              <a:buSzTx/>
              <a:buFont typeface="Arial" pitchFamily="34" charset="0"/>
              <a:buChar char="•"/>
              <a:defRPr/>
            </a:pPr>
            <a:endParaRPr lang="en-US" altLang="en-US" sz="2800" dirty="0">
              <a:solidFill>
                <a:schemeClr val="tx1"/>
              </a:solidFill>
              <a:latin typeface="Calibri" panose="020F0502020204030204" pitchFamily="34" charset="0"/>
            </a:endParaRPr>
          </a:p>
          <a:p>
            <a:pPr eaLnBrk="1" hangingPunct="1">
              <a:spcBef>
                <a:spcPct val="0"/>
              </a:spcBef>
              <a:buClrTx/>
              <a:buSzTx/>
              <a:buFont typeface="Arial" pitchFamily="34" charset="0"/>
              <a:buChar char="•"/>
              <a:defRPr/>
            </a:pPr>
            <a:r>
              <a:rPr lang="en-US" altLang="en-US" sz="2800" dirty="0">
                <a:solidFill>
                  <a:schemeClr val="tx1"/>
                </a:solidFill>
                <a:latin typeface="Calibri" panose="020F0502020204030204" pitchFamily="34" charset="0"/>
              </a:rPr>
              <a:t>As long as the officers had p/c of a traffic violation, the stop was “reasonable.”</a:t>
            </a:r>
          </a:p>
          <a:p>
            <a:pPr marL="0" indent="0" eaLnBrk="1" hangingPunct="1">
              <a:spcBef>
                <a:spcPct val="0"/>
              </a:spcBef>
              <a:buClrTx/>
              <a:buSzTx/>
              <a:buFont typeface="Wingdings" pitchFamily="2" charset="2"/>
              <a:buNone/>
              <a:defRPr/>
            </a:pPr>
            <a:endParaRPr lang="en-US" altLang="en-US" sz="2800" dirty="0" smtClean="0">
              <a:solidFill>
                <a:schemeClr val="tx1"/>
              </a:solidFill>
              <a:latin typeface="Calibri" panose="020F0502020204030204" pitchFamily="34" charset="0"/>
            </a:endParaRPr>
          </a:p>
        </p:txBody>
      </p:sp>
      <p:sp>
        <p:nvSpPr>
          <p:cNvPr id="4" name="TextBox 1"/>
          <p:cNvSpPr txBox="1">
            <a:spLocks noChangeArrowheads="1"/>
          </p:cNvSpPr>
          <p:nvPr/>
        </p:nvSpPr>
        <p:spPr bwMode="auto">
          <a:xfrm>
            <a:off x="228600" y="381000"/>
            <a:ext cx="8750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i="1" dirty="0" err="1">
                <a:solidFill>
                  <a:srgbClr val="CDB82B"/>
                </a:solidFill>
                <a:latin typeface="Calibri" panose="020F0502020204030204" pitchFamily="34" charset="0"/>
              </a:rPr>
              <a:t>Whren</a:t>
            </a:r>
            <a:r>
              <a:rPr lang="en-US" altLang="en-US" sz="4400" i="1" dirty="0">
                <a:solidFill>
                  <a:srgbClr val="CDB82B"/>
                </a:solidFill>
                <a:latin typeface="Calibri" panose="020F0502020204030204" pitchFamily="34" charset="0"/>
              </a:rPr>
              <a:t> v. U.S</a:t>
            </a:r>
            <a:r>
              <a:rPr lang="en-US" altLang="en-US" sz="4400" dirty="0">
                <a:solidFill>
                  <a:srgbClr val="CDB82B"/>
                </a:solidFill>
                <a:latin typeface="Calibri" panose="020F0502020204030204" pitchFamily="34" charset="0"/>
              </a:rPr>
              <a:t>., 517 U.S. 806 (1996)</a:t>
            </a:r>
          </a:p>
        </p:txBody>
      </p:sp>
    </p:spTree>
    <p:extLst>
      <p:ext uri="{BB962C8B-B14F-4D97-AF65-F5344CB8AC3E}">
        <p14:creationId xmlns:p14="http://schemas.microsoft.com/office/powerpoint/2010/main" val="1692189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527050" y="2362200"/>
            <a:ext cx="81534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accent1"/>
              </a:buClr>
              <a:buSzPct val="75000"/>
              <a:buFont typeface="Wingdings" pitchFamily="2" charset="2"/>
              <a:buChar char=""/>
              <a:defRPr sz="2400">
                <a:solidFill>
                  <a:schemeClr val="tx2"/>
                </a:solidFill>
                <a:latin typeface="Franklin Gothic Book"/>
              </a:defRPr>
            </a:lvl1pPr>
            <a:lvl2pPr marL="742950" indent="-285750" eaLnBrk="0" hangingPunct="0">
              <a:spcBef>
                <a:spcPct val="20000"/>
              </a:spcBef>
              <a:buClr>
                <a:schemeClr val="accent2"/>
              </a:buClr>
              <a:buSzPct val="85000"/>
              <a:buFont typeface="Courier New" pitchFamily="49" charset="0"/>
              <a:buChar char="o"/>
              <a:defRPr sz="2000">
                <a:solidFill>
                  <a:schemeClr val="tx2"/>
                </a:solidFill>
                <a:latin typeface="Franklin Gothic Book"/>
              </a:defRPr>
            </a:lvl2pPr>
            <a:lvl3pPr marL="1143000" indent="-228600" eaLnBrk="0" hangingPunct="0">
              <a:spcBef>
                <a:spcPct val="20000"/>
              </a:spcBef>
              <a:buClr>
                <a:srgbClr val="948774"/>
              </a:buClr>
              <a:buFont typeface="Arial" pitchFamily="34" charset="0"/>
              <a:buChar char="•"/>
              <a:defRPr>
                <a:solidFill>
                  <a:schemeClr val="tx2"/>
                </a:solidFill>
                <a:latin typeface="Franklin Gothic Book"/>
              </a:defRPr>
            </a:lvl3pPr>
            <a:lvl4pPr marL="1600200" indent="-228600" eaLnBrk="0" hangingPunct="0">
              <a:spcBef>
                <a:spcPct val="20000"/>
              </a:spcBef>
              <a:buClr>
                <a:srgbClr val="7EB8E7"/>
              </a:buClr>
              <a:buFont typeface="Arial" pitchFamily="34" charset="0"/>
              <a:buChar char="•"/>
              <a:defRPr sz="1600">
                <a:solidFill>
                  <a:schemeClr val="tx2"/>
                </a:solidFill>
                <a:latin typeface="Franklin Gothic Book"/>
              </a:defRPr>
            </a:lvl4pPr>
            <a:lvl5pPr marL="2057400" indent="-228600" eaLnBrk="0" hangingPunct="0">
              <a:spcBef>
                <a:spcPct val="20000"/>
              </a:spcBef>
              <a:buClr>
                <a:srgbClr val="E3B651"/>
              </a:buClr>
              <a:buFont typeface="Arial" pitchFamily="34" charset="0"/>
              <a:buChar char="•"/>
              <a:defRPr sz="1400">
                <a:solidFill>
                  <a:schemeClr val="tx2"/>
                </a:solidFill>
                <a:latin typeface="Franklin Gothic Book"/>
              </a:defRPr>
            </a:lvl5pPr>
            <a:lvl6pPr marL="25146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6pPr>
            <a:lvl7pPr marL="29718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7pPr>
            <a:lvl8pPr marL="34290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8pPr>
            <a:lvl9pPr marL="3886200" indent="-228600" eaLnBrk="0" fontAlgn="base" hangingPunct="0">
              <a:spcBef>
                <a:spcPct val="20000"/>
              </a:spcBef>
              <a:spcAft>
                <a:spcPct val="0"/>
              </a:spcAft>
              <a:buClr>
                <a:srgbClr val="E3B651"/>
              </a:buClr>
              <a:buFont typeface="Arial" pitchFamily="34" charset="0"/>
              <a:buChar char="•"/>
              <a:defRPr sz="1400">
                <a:solidFill>
                  <a:schemeClr val="tx2"/>
                </a:solidFill>
                <a:latin typeface="Franklin Gothic Book"/>
              </a:defRPr>
            </a:lvl9pPr>
          </a:lstStyle>
          <a:p>
            <a:pPr eaLnBrk="1" hangingPunct="1">
              <a:spcBef>
                <a:spcPct val="0"/>
              </a:spcBef>
              <a:buClrTx/>
              <a:buSzTx/>
              <a:buFont typeface="Arial" pitchFamily="34" charset="0"/>
              <a:buChar char="•"/>
              <a:defRPr/>
            </a:pPr>
            <a:r>
              <a:rPr lang="en-US" altLang="en-US" sz="2800" dirty="0" smtClean="0">
                <a:solidFill>
                  <a:schemeClr val="tx1"/>
                </a:solidFill>
                <a:latin typeface="Calibri" panose="020F0502020204030204" pitchFamily="34" charset="0"/>
              </a:rPr>
              <a:t>The 14</a:t>
            </a:r>
            <a:r>
              <a:rPr lang="en-US" altLang="en-US" sz="2800" baseline="30000" dirty="0" smtClean="0">
                <a:solidFill>
                  <a:schemeClr val="tx1"/>
                </a:solidFill>
                <a:latin typeface="Calibri" panose="020F0502020204030204" pitchFamily="34" charset="0"/>
              </a:rPr>
              <a:t>th</a:t>
            </a:r>
            <a:r>
              <a:rPr lang="en-US" altLang="en-US" sz="2800" dirty="0" smtClean="0">
                <a:solidFill>
                  <a:schemeClr val="tx1"/>
                </a:solidFill>
                <a:latin typeface="Calibri" panose="020F0502020204030204" pitchFamily="34" charset="0"/>
              </a:rPr>
              <a:t> Amendment “prohibits selective enforcement of the law based on considerations such as race.”  </a:t>
            </a:r>
          </a:p>
          <a:p>
            <a:pPr marL="0" indent="0" eaLnBrk="1" hangingPunct="1">
              <a:spcBef>
                <a:spcPct val="0"/>
              </a:spcBef>
              <a:buClrTx/>
              <a:buSzTx/>
              <a:buFont typeface="Wingdings" pitchFamily="2" charset="2"/>
              <a:buNone/>
              <a:defRPr/>
            </a:pPr>
            <a:endParaRPr lang="en-US" altLang="en-US" sz="2800" dirty="0" smtClean="0">
              <a:solidFill>
                <a:schemeClr val="tx1"/>
              </a:solidFill>
              <a:latin typeface="Calibri" panose="020F0502020204030204" pitchFamily="34" charset="0"/>
            </a:endParaRPr>
          </a:p>
          <a:p>
            <a:pPr eaLnBrk="1" hangingPunct="1">
              <a:spcBef>
                <a:spcPct val="0"/>
              </a:spcBef>
              <a:buClrTx/>
              <a:buSzTx/>
              <a:buFont typeface="Arial" pitchFamily="34" charset="0"/>
              <a:buChar char="•"/>
              <a:defRPr/>
            </a:pPr>
            <a:r>
              <a:rPr lang="en-US" altLang="en-US" sz="2800" dirty="0" smtClean="0">
                <a:solidFill>
                  <a:schemeClr val="tx1"/>
                </a:solidFill>
                <a:latin typeface="Calibri" panose="020F0502020204030204" pitchFamily="34" charset="0"/>
              </a:rPr>
              <a:t>The Court held that the appropriate constitutional provision to challenge racially based selective enforcement is the EPC, rather than the 4</a:t>
            </a:r>
            <a:r>
              <a:rPr lang="en-US" altLang="en-US" sz="2800" baseline="30000" dirty="0" smtClean="0">
                <a:solidFill>
                  <a:schemeClr val="tx1"/>
                </a:solidFill>
                <a:latin typeface="Calibri" panose="020F0502020204030204" pitchFamily="34" charset="0"/>
              </a:rPr>
              <a:t>th</a:t>
            </a:r>
            <a:r>
              <a:rPr lang="en-US" altLang="en-US" sz="2800" dirty="0" smtClean="0">
                <a:solidFill>
                  <a:schemeClr val="tx1"/>
                </a:solidFill>
                <a:latin typeface="Calibri" panose="020F0502020204030204" pitchFamily="34" charset="0"/>
              </a:rPr>
              <a:t> Amendment. </a:t>
            </a:r>
          </a:p>
        </p:txBody>
      </p:sp>
      <p:sp>
        <p:nvSpPr>
          <p:cNvPr id="4" name="TextBox 1"/>
          <p:cNvSpPr txBox="1">
            <a:spLocks noChangeArrowheads="1"/>
          </p:cNvSpPr>
          <p:nvPr/>
        </p:nvSpPr>
        <p:spPr bwMode="auto">
          <a:xfrm>
            <a:off x="228600" y="381000"/>
            <a:ext cx="8750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i="1" dirty="0" err="1">
                <a:solidFill>
                  <a:srgbClr val="CDB82B"/>
                </a:solidFill>
                <a:latin typeface="Calibri" panose="020F0502020204030204" pitchFamily="34" charset="0"/>
              </a:rPr>
              <a:t>Whren</a:t>
            </a:r>
            <a:r>
              <a:rPr lang="en-US" altLang="en-US" sz="4400" i="1" dirty="0">
                <a:solidFill>
                  <a:srgbClr val="CDB82B"/>
                </a:solidFill>
                <a:latin typeface="Calibri" panose="020F0502020204030204" pitchFamily="34" charset="0"/>
              </a:rPr>
              <a:t> v. U.S</a:t>
            </a:r>
            <a:r>
              <a:rPr lang="en-US" altLang="en-US" sz="4400" dirty="0">
                <a:solidFill>
                  <a:srgbClr val="CDB82B"/>
                </a:solidFill>
                <a:latin typeface="Calibri" panose="020F0502020204030204" pitchFamily="34" charset="0"/>
              </a:rPr>
              <a:t>., 517 U.S. 806 (1996)</a:t>
            </a:r>
          </a:p>
        </p:txBody>
      </p:sp>
    </p:spTree>
    <p:extLst>
      <p:ext uri="{BB962C8B-B14F-4D97-AF65-F5344CB8AC3E}">
        <p14:creationId xmlns:p14="http://schemas.microsoft.com/office/powerpoint/2010/main" val="3086197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914400"/>
          </a:xfrm>
        </p:spPr>
        <p:txBody>
          <a:bodyPr/>
          <a:lstStyle/>
          <a:p>
            <a:pPr algn="ctr"/>
            <a:r>
              <a:rPr lang="en-US" sz="4400" dirty="0" smtClean="0">
                <a:solidFill>
                  <a:srgbClr val="CDB82B"/>
                </a:solidFill>
              </a:rPr>
              <a:t>Summary</a:t>
            </a:r>
            <a:endParaRPr lang="en-US" sz="4800" dirty="0">
              <a:solidFill>
                <a:srgbClr val="CDB82B"/>
              </a:solidFill>
            </a:endParaRPr>
          </a:p>
        </p:txBody>
      </p:sp>
      <p:sp>
        <p:nvSpPr>
          <p:cNvPr id="3" name="Content Placeholder 2"/>
          <p:cNvSpPr>
            <a:spLocks noGrp="1"/>
          </p:cNvSpPr>
          <p:nvPr>
            <p:ph idx="1"/>
          </p:nvPr>
        </p:nvSpPr>
        <p:spPr>
          <a:xfrm>
            <a:off x="324262" y="1447800"/>
            <a:ext cx="8514937" cy="5105400"/>
          </a:xfrm>
        </p:spPr>
        <p:txBody>
          <a:bodyPr>
            <a:normAutofit lnSpcReduction="10000"/>
          </a:bodyPr>
          <a:lstStyle/>
          <a:p>
            <a:r>
              <a:rPr lang="en-US" sz="2800" dirty="0">
                <a:latin typeface="Calibri" panose="020F0502020204030204" pitchFamily="34" charset="0"/>
              </a:rPr>
              <a:t>The release of this report has brought about a flood of attention from countless venues.  Everyone from media, to legal experts and political analysts, and even the President of the United States has weighed in on the report.  </a:t>
            </a:r>
            <a:endParaRPr lang="en-US" sz="2800" dirty="0" smtClean="0">
              <a:latin typeface="Calibri" panose="020F0502020204030204" pitchFamily="34" charset="0"/>
            </a:endParaRPr>
          </a:p>
          <a:p>
            <a:r>
              <a:rPr lang="en-US" sz="2800" dirty="0" smtClean="0">
                <a:latin typeface="Calibri" panose="020F0502020204030204" pitchFamily="34" charset="0"/>
              </a:rPr>
              <a:t>The </a:t>
            </a:r>
            <a:r>
              <a:rPr lang="en-US" sz="2800" dirty="0">
                <a:latin typeface="Calibri" panose="020F0502020204030204" pitchFamily="34" charset="0"/>
              </a:rPr>
              <a:t>report has been called “shocking,” “damning,” “scorching,” and “scathing,” containing “outrageous examples of police misconduct.”  </a:t>
            </a:r>
            <a:endParaRPr lang="en-US" sz="2800" dirty="0" smtClean="0">
              <a:latin typeface="Calibri" panose="020F0502020204030204" pitchFamily="34" charset="0"/>
            </a:endParaRPr>
          </a:p>
          <a:p>
            <a:r>
              <a:rPr lang="en-US" sz="2800" dirty="0" smtClean="0">
                <a:latin typeface="Calibri" panose="020F0502020204030204" pitchFamily="34" charset="0"/>
              </a:rPr>
              <a:t>Whichever </a:t>
            </a:r>
            <a:r>
              <a:rPr lang="en-US" sz="2800" dirty="0">
                <a:latin typeface="Calibri" panose="020F0502020204030204" pitchFamily="34" charset="0"/>
              </a:rPr>
              <a:t>adjective is attached to this report, there is no doubt that the findings and recommendations contained therein will have a devastating effect on the City of Ferguson.   </a:t>
            </a:r>
          </a:p>
          <a:p>
            <a:endParaRPr lang="en-US" dirty="0">
              <a:latin typeface="Calibri" panose="020F0502020204030204" pitchFamily="34" charset="0"/>
            </a:endParaRPr>
          </a:p>
        </p:txBody>
      </p:sp>
    </p:spTree>
    <p:extLst>
      <p:ext uri="{BB962C8B-B14F-4D97-AF65-F5344CB8AC3E}">
        <p14:creationId xmlns:p14="http://schemas.microsoft.com/office/powerpoint/2010/main" val="27628732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p:cNvSpPr txBox="1">
            <a:spLocks noChangeArrowheads="1"/>
          </p:cNvSpPr>
          <p:nvPr/>
        </p:nvSpPr>
        <p:spPr bwMode="auto">
          <a:xfrm>
            <a:off x="495300" y="2057400"/>
            <a:ext cx="8216900" cy="385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lnSpc>
                <a:spcPct val="90000"/>
              </a:lnSpc>
              <a:spcBef>
                <a:spcPct val="0"/>
              </a:spcBef>
              <a:buClrTx/>
              <a:buFont typeface="Arial" panose="020B0604020202020204" pitchFamily="34" charset="0"/>
              <a:buChar char="•"/>
              <a:defRPr/>
            </a:pPr>
            <a:r>
              <a:rPr lang="en-US" altLang="en-US" sz="2800" u="sng" dirty="0" smtClean="0">
                <a:solidFill>
                  <a:schemeClr val="tx1"/>
                </a:solidFill>
                <a:latin typeface="Calibri" panose="020F0502020204030204" pitchFamily="34" charset="0"/>
              </a:rPr>
              <a:t>Equal protection</a:t>
            </a:r>
            <a:r>
              <a:rPr lang="en-US" altLang="en-US" sz="2800" dirty="0" smtClean="0">
                <a:solidFill>
                  <a:schemeClr val="tx1"/>
                </a:solidFill>
                <a:latin typeface="Calibri" panose="020F0502020204030204" pitchFamily="34" charset="0"/>
              </a:rPr>
              <a:t> – sole standard in determining whether there has been unconstitutional selective enforcement.</a:t>
            </a:r>
          </a:p>
          <a:p>
            <a:pPr marL="0" indent="0" eaLnBrk="1" hangingPunct="1">
              <a:lnSpc>
                <a:spcPct val="90000"/>
              </a:lnSpc>
              <a:spcBef>
                <a:spcPct val="0"/>
              </a:spcBef>
              <a:buClrTx/>
              <a:buFont typeface="Wingdings 3" panose="05040102010807070707" pitchFamily="18" charset="2"/>
              <a:buNone/>
              <a:defRPr/>
            </a:pPr>
            <a:endParaRPr lang="en-US" altLang="en-US" sz="1600" dirty="0" smtClean="0">
              <a:solidFill>
                <a:schemeClr val="tx1"/>
              </a:solidFill>
              <a:latin typeface="Calibri" panose="020F0502020204030204" pitchFamily="34" charset="0"/>
            </a:endParaRPr>
          </a:p>
          <a:p>
            <a:pPr eaLnBrk="1" hangingPunct="1">
              <a:lnSpc>
                <a:spcPct val="90000"/>
              </a:lnSpc>
              <a:spcBef>
                <a:spcPct val="0"/>
              </a:spcBef>
              <a:buClrTx/>
              <a:buFont typeface="Arial" panose="020B0604020202020204" pitchFamily="34" charset="0"/>
              <a:buChar char="•"/>
              <a:defRPr/>
            </a:pPr>
            <a:r>
              <a:rPr lang="en-US" altLang="en-US" sz="2800" dirty="0" smtClean="0">
                <a:solidFill>
                  <a:schemeClr val="tx1"/>
                </a:solidFill>
                <a:latin typeface="Calibri" panose="020F0502020204030204" pitchFamily="34" charset="0"/>
              </a:rPr>
              <a:t>Subjective motivations not controlling for purposes of determining whether stops are constitutional under the 4</a:t>
            </a:r>
            <a:r>
              <a:rPr lang="en-US" altLang="en-US" sz="2800" baseline="30000" dirty="0" smtClean="0">
                <a:solidFill>
                  <a:schemeClr val="tx1"/>
                </a:solidFill>
                <a:latin typeface="Calibri" panose="020F0502020204030204" pitchFamily="34" charset="0"/>
              </a:rPr>
              <a:t>th</a:t>
            </a:r>
            <a:r>
              <a:rPr lang="en-US" altLang="en-US" sz="2800" dirty="0" smtClean="0">
                <a:solidFill>
                  <a:schemeClr val="tx1"/>
                </a:solidFill>
                <a:latin typeface="Calibri" panose="020F0502020204030204" pitchFamily="34" charset="0"/>
              </a:rPr>
              <a:t> Amendment.</a:t>
            </a:r>
          </a:p>
          <a:p>
            <a:pPr marL="0" indent="0" eaLnBrk="1" hangingPunct="1">
              <a:lnSpc>
                <a:spcPct val="90000"/>
              </a:lnSpc>
              <a:spcBef>
                <a:spcPct val="0"/>
              </a:spcBef>
              <a:buClrTx/>
              <a:buFont typeface="Wingdings 3" panose="05040102010807070707" pitchFamily="18" charset="2"/>
              <a:buNone/>
              <a:defRPr/>
            </a:pPr>
            <a:endParaRPr lang="en-US" altLang="en-US" sz="1600" dirty="0" smtClean="0">
              <a:solidFill>
                <a:schemeClr val="tx1"/>
              </a:solidFill>
              <a:latin typeface="Calibri" panose="020F0502020204030204" pitchFamily="34" charset="0"/>
            </a:endParaRPr>
          </a:p>
          <a:p>
            <a:pPr eaLnBrk="1" hangingPunct="1">
              <a:lnSpc>
                <a:spcPct val="90000"/>
              </a:lnSpc>
              <a:spcBef>
                <a:spcPct val="0"/>
              </a:spcBef>
              <a:buClrTx/>
              <a:buFont typeface="Arial" panose="020B0604020202020204" pitchFamily="34" charset="0"/>
              <a:buChar char="•"/>
              <a:defRPr/>
            </a:pPr>
            <a:r>
              <a:rPr lang="en-US" altLang="en-US" sz="2800" dirty="0" smtClean="0">
                <a:solidFill>
                  <a:schemeClr val="tx1"/>
                </a:solidFill>
                <a:latin typeface="Calibri" panose="020F0502020204030204" pitchFamily="34" charset="0"/>
              </a:rPr>
              <a:t>EP standard requires proof of discriminatory intent to establish a racial profiling claim.</a:t>
            </a:r>
          </a:p>
          <a:p>
            <a:pPr marL="0" indent="0" eaLnBrk="1" hangingPunct="1">
              <a:lnSpc>
                <a:spcPct val="90000"/>
              </a:lnSpc>
              <a:spcBef>
                <a:spcPct val="0"/>
              </a:spcBef>
              <a:buClrTx/>
              <a:buFont typeface="Wingdings 3" panose="05040102010807070707" pitchFamily="18" charset="2"/>
              <a:buNone/>
              <a:defRPr/>
            </a:pPr>
            <a:endParaRPr lang="en-US" altLang="en-US" sz="1600" dirty="0" smtClean="0">
              <a:solidFill>
                <a:schemeClr val="tx1"/>
              </a:solidFill>
              <a:latin typeface="Calibri" panose="020F0502020204030204" pitchFamily="34" charset="0"/>
            </a:endParaRPr>
          </a:p>
        </p:txBody>
      </p:sp>
      <p:sp>
        <p:nvSpPr>
          <p:cNvPr id="4" name="TextBox 1"/>
          <p:cNvSpPr txBox="1">
            <a:spLocks noChangeArrowheads="1"/>
          </p:cNvSpPr>
          <p:nvPr/>
        </p:nvSpPr>
        <p:spPr bwMode="auto">
          <a:xfrm>
            <a:off x="228600" y="381000"/>
            <a:ext cx="8750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i="1" dirty="0" err="1">
                <a:solidFill>
                  <a:srgbClr val="CDB82B"/>
                </a:solidFill>
                <a:latin typeface="Calibri" panose="020F0502020204030204" pitchFamily="34" charset="0"/>
              </a:rPr>
              <a:t>Whren</a:t>
            </a:r>
            <a:r>
              <a:rPr lang="en-US" altLang="en-US" sz="4400" i="1" dirty="0">
                <a:solidFill>
                  <a:srgbClr val="CDB82B"/>
                </a:solidFill>
                <a:latin typeface="Calibri" panose="020F0502020204030204" pitchFamily="34" charset="0"/>
              </a:rPr>
              <a:t> v. U.S</a:t>
            </a:r>
            <a:r>
              <a:rPr lang="en-US" altLang="en-US" sz="4400" dirty="0">
                <a:solidFill>
                  <a:srgbClr val="CDB82B"/>
                </a:solidFill>
                <a:latin typeface="Calibri" panose="020F0502020204030204" pitchFamily="34" charset="0"/>
              </a:rPr>
              <a:t>., 517 U.S. 806 (1996)</a:t>
            </a:r>
          </a:p>
        </p:txBody>
      </p:sp>
    </p:spTree>
    <p:extLst>
      <p:ext uri="{BB962C8B-B14F-4D97-AF65-F5344CB8AC3E}">
        <p14:creationId xmlns:p14="http://schemas.microsoft.com/office/powerpoint/2010/main" val="3657675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5"/>
          <p:cNvSpPr txBox="1">
            <a:spLocks noChangeArrowheads="1"/>
          </p:cNvSpPr>
          <p:nvPr/>
        </p:nvSpPr>
        <p:spPr bwMode="auto">
          <a:xfrm>
            <a:off x="1066800" y="1441269"/>
            <a:ext cx="73025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971550" indent="-5143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lnSpc>
                <a:spcPct val="90000"/>
              </a:lnSpc>
              <a:spcBef>
                <a:spcPct val="0"/>
              </a:spcBef>
              <a:buClrTx/>
              <a:buFont typeface="Arial" panose="020B0604020202020204" pitchFamily="34" charset="0"/>
              <a:buChar char="•"/>
            </a:pPr>
            <a:r>
              <a:rPr lang="en-US" altLang="en-US" sz="3200" dirty="0">
                <a:solidFill>
                  <a:schemeClr val="tx1"/>
                </a:solidFill>
                <a:latin typeface="Calibri" panose="020F0502020204030204" pitchFamily="34" charset="0"/>
              </a:rPr>
              <a:t>2 TYPES:</a:t>
            </a:r>
          </a:p>
          <a:p>
            <a:pPr eaLnBrk="1" hangingPunct="1">
              <a:lnSpc>
                <a:spcPct val="90000"/>
              </a:lnSpc>
              <a:spcBef>
                <a:spcPct val="0"/>
              </a:spcBef>
              <a:buClrTx/>
              <a:buFont typeface="Arial" panose="020B0604020202020204" pitchFamily="34" charset="0"/>
              <a:buChar char="•"/>
            </a:pPr>
            <a:endParaRPr lang="en-US" altLang="en-US" dirty="0">
              <a:solidFill>
                <a:schemeClr val="tx1"/>
              </a:solidFill>
              <a:latin typeface="Calibri" panose="020F0502020204030204" pitchFamily="34" charset="0"/>
            </a:endParaRPr>
          </a:p>
          <a:p>
            <a:pPr lvl="1" eaLnBrk="1" hangingPunct="1">
              <a:lnSpc>
                <a:spcPct val="90000"/>
              </a:lnSpc>
              <a:spcBef>
                <a:spcPct val="0"/>
              </a:spcBef>
              <a:buClrTx/>
              <a:buFont typeface="Century Gothic" panose="020B0502020202020204" pitchFamily="34" charset="0"/>
              <a:buAutoNum type="arabicPeriod"/>
            </a:pPr>
            <a:r>
              <a:rPr lang="en-US" altLang="en-US" sz="3200" dirty="0">
                <a:solidFill>
                  <a:schemeClr val="tx1"/>
                </a:solidFill>
                <a:latin typeface="Calibri" panose="020F0502020204030204" pitchFamily="34" charset="0"/>
              </a:rPr>
              <a:t>A law or policy contains an express racial classification that singles out members of the person’s race for disfavored treatment; or </a:t>
            </a:r>
          </a:p>
          <a:p>
            <a:pPr lvl="1" eaLnBrk="1" hangingPunct="1">
              <a:lnSpc>
                <a:spcPct val="90000"/>
              </a:lnSpc>
              <a:spcBef>
                <a:spcPct val="0"/>
              </a:spcBef>
              <a:buClrTx/>
              <a:buFont typeface="Century Gothic" panose="020B0502020202020204" pitchFamily="34" charset="0"/>
              <a:buAutoNum type="arabicPeriod"/>
            </a:pPr>
            <a:endParaRPr lang="en-US" altLang="en-US" sz="3200" dirty="0">
              <a:solidFill>
                <a:schemeClr val="tx1"/>
              </a:solidFill>
              <a:latin typeface="Calibri" panose="020F0502020204030204" pitchFamily="34" charset="0"/>
            </a:endParaRPr>
          </a:p>
          <a:p>
            <a:pPr lvl="1" eaLnBrk="1" hangingPunct="1">
              <a:lnSpc>
                <a:spcPct val="90000"/>
              </a:lnSpc>
              <a:spcBef>
                <a:spcPct val="0"/>
              </a:spcBef>
              <a:buClrTx/>
              <a:buFont typeface="Century Gothic" panose="020B0502020202020204" pitchFamily="34" charset="0"/>
              <a:buAutoNum type="arabicPeriod"/>
            </a:pPr>
            <a:r>
              <a:rPr lang="en-US" altLang="en-US" sz="3200" dirty="0">
                <a:solidFill>
                  <a:schemeClr val="tx1"/>
                </a:solidFill>
                <a:latin typeface="Calibri" panose="020F0502020204030204" pitchFamily="34" charset="0"/>
              </a:rPr>
              <a:t>A facially neutral law or policy was selectively enforced against members of the defendant’s race in an intentionally discriminatory manner. *** </a:t>
            </a:r>
            <a:endParaRPr lang="en-US" altLang="en-US" sz="1800" dirty="0">
              <a:solidFill>
                <a:schemeClr val="tx1"/>
              </a:solidFill>
              <a:latin typeface="Calibri" panose="020F0502020204030204" pitchFamily="34" charset="0"/>
            </a:endParaRPr>
          </a:p>
        </p:txBody>
      </p:sp>
      <p:sp>
        <p:nvSpPr>
          <p:cNvPr id="79875" name="TextBox 1"/>
          <p:cNvSpPr txBox="1">
            <a:spLocks noChangeArrowheads="1"/>
          </p:cNvSpPr>
          <p:nvPr/>
        </p:nvSpPr>
        <p:spPr bwMode="auto">
          <a:xfrm>
            <a:off x="0" y="38100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a:solidFill>
                  <a:srgbClr val="CDB82B"/>
                </a:solidFill>
                <a:latin typeface="+mn-lt"/>
              </a:rPr>
              <a:t>Equal Protection Violations</a:t>
            </a:r>
            <a:endParaRPr lang="en-US" altLang="en-US" sz="3200" dirty="0">
              <a:solidFill>
                <a:srgbClr val="CDB82B"/>
              </a:solidFill>
              <a:latin typeface="+mn-lt"/>
            </a:endParaRPr>
          </a:p>
        </p:txBody>
      </p:sp>
    </p:spTree>
    <p:extLst>
      <p:ext uri="{BB962C8B-B14F-4D97-AF65-F5344CB8AC3E}">
        <p14:creationId xmlns:p14="http://schemas.microsoft.com/office/powerpoint/2010/main" val="494474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822325" y="1828800"/>
            <a:ext cx="7499350"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914400" indent="-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 typeface="Arial" panose="020B0604020202020204" pitchFamily="34" charset="0"/>
              <a:buChar char="•"/>
              <a:defRPr/>
            </a:pPr>
            <a:r>
              <a:rPr lang="en-US" altLang="en-US" sz="3200" dirty="0" smtClean="0">
                <a:solidFill>
                  <a:schemeClr val="tx1"/>
                </a:solidFill>
                <a:latin typeface="Calibri" panose="020F0502020204030204" pitchFamily="34" charset="0"/>
              </a:rPr>
              <a:t>2 Elements:</a:t>
            </a:r>
          </a:p>
          <a:p>
            <a:pPr marL="0" indent="0" eaLnBrk="1" hangingPunct="1">
              <a:spcBef>
                <a:spcPct val="0"/>
              </a:spcBef>
              <a:buClrTx/>
              <a:buFont typeface="Wingdings 3" panose="05040102010807070707" pitchFamily="18" charset="2"/>
              <a:buNone/>
              <a:defRPr/>
            </a:pPr>
            <a:endParaRPr lang="en-US" altLang="en-US" sz="3000" dirty="0">
              <a:solidFill>
                <a:schemeClr val="tx1"/>
              </a:solidFill>
              <a:latin typeface="Calibri" panose="020F0502020204030204" pitchFamily="34" charset="0"/>
            </a:endParaRPr>
          </a:p>
          <a:p>
            <a:pPr marL="971550" lvl="1" indent="-514350" eaLnBrk="1" hangingPunct="1">
              <a:spcBef>
                <a:spcPct val="0"/>
              </a:spcBef>
              <a:buClrTx/>
              <a:buFont typeface="+mj-lt"/>
              <a:buAutoNum type="arabicPeriod"/>
              <a:defRPr/>
            </a:pPr>
            <a:r>
              <a:rPr lang="en-US" altLang="en-US" sz="3200" dirty="0" smtClean="0">
                <a:solidFill>
                  <a:schemeClr val="tx1"/>
                </a:solidFill>
                <a:latin typeface="Calibri" panose="020F0502020204030204" pitchFamily="34" charset="0"/>
              </a:rPr>
              <a:t>The challenged police action was motivated by a </a:t>
            </a:r>
            <a:r>
              <a:rPr lang="en-US" altLang="en-US" sz="3200" b="1" i="1" dirty="0" smtClean="0">
                <a:solidFill>
                  <a:schemeClr val="tx1"/>
                </a:solidFill>
                <a:latin typeface="Calibri" panose="020F0502020204030204" pitchFamily="34" charset="0"/>
              </a:rPr>
              <a:t>discriminatory purpose</a:t>
            </a:r>
            <a:r>
              <a:rPr lang="en-US" altLang="en-US" sz="3200" dirty="0" smtClean="0">
                <a:solidFill>
                  <a:schemeClr val="tx1"/>
                </a:solidFill>
                <a:latin typeface="Calibri" panose="020F0502020204030204" pitchFamily="34" charset="0"/>
              </a:rPr>
              <a:t>; and</a:t>
            </a:r>
          </a:p>
          <a:p>
            <a:pPr marL="971550" lvl="1" indent="-514350" eaLnBrk="1" hangingPunct="1">
              <a:spcBef>
                <a:spcPct val="0"/>
              </a:spcBef>
              <a:buClrTx/>
              <a:buFont typeface="+mj-lt"/>
              <a:buAutoNum type="arabicPeriod"/>
              <a:defRPr/>
            </a:pPr>
            <a:endParaRPr lang="en-US" altLang="en-US" sz="2800" dirty="0" smtClean="0">
              <a:solidFill>
                <a:schemeClr val="tx1"/>
              </a:solidFill>
              <a:latin typeface="Calibri" panose="020F0502020204030204" pitchFamily="34" charset="0"/>
            </a:endParaRPr>
          </a:p>
          <a:p>
            <a:pPr marL="971550" lvl="1" indent="-514350" eaLnBrk="1" hangingPunct="1">
              <a:spcBef>
                <a:spcPct val="0"/>
              </a:spcBef>
              <a:buClrTx/>
              <a:buFont typeface="+mj-lt"/>
              <a:buAutoNum type="arabicPeriod"/>
              <a:defRPr/>
            </a:pPr>
            <a:r>
              <a:rPr lang="en-US" altLang="en-US" sz="3200" dirty="0" smtClean="0">
                <a:solidFill>
                  <a:schemeClr val="tx1"/>
                </a:solidFill>
                <a:latin typeface="Calibri" panose="020F0502020204030204" pitchFamily="34" charset="0"/>
              </a:rPr>
              <a:t>The challenged police action had a </a:t>
            </a:r>
            <a:r>
              <a:rPr lang="en-US" altLang="en-US" sz="3200" b="1" i="1" dirty="0" smtClean="0">
                <a:solidFill>
                  <a:schemeClr val="tx1"/>
                </a:solidFill>
                <a:latin typeface="Calibri" panose="020F0502020204030204" pitchFamily="34" charset="0"/>
              </a:rPr>
              <a:t>discriminatory effect </a:t>
            </a:r>
            <a:r>
              <a:rPr lang="en-US" altLang="en-US" sz="3200" dirty="0" smtClean="0">
                <a:solidFill>
                  <a:schemeClr val="tx1"/>
                </a:solidFill>
                <a:latin typeface="Calibri" panose="020F0502020204030204" pitchFamily="34" charset="0"/>
              </a:rPr>
              <a:t>on a racial group to which the individual belongs.</a:t>
            </a:r>
          </a:p>
        </p:txBody>
      </p:sp>
      <p:sp>
        <p:nvSpPr>
          <p:cNvPr id="81923" name="TextBox 1"/>
          <p:cNvSpPr txBox="1">
            <a:spLocks noChangeArrowheads="1"/>
          </p:cNvSpPr>
          <p:nvPr/>
        </p:nvSpPr>
        <p:spPr bwMode="auto">
          <a:xfrm>
            <a:off x="0" y="45720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a:solidFill>
                  <a:srgbClr val="CDB82B"/>
                </a:solidFill>
                <a:latin typeface="+mn-lt"/>
              </a:rPr>
              <a:t>Selective Enforcement Claims</a:t>
            </a:r>
            <a:endParaRPr lang="en-US" altLang="en-US" sz="3200" dirty="0">
              <a:solidFill>
                <a:srgbClr val="CDB82B"/>
              </a:solidFill>
              <a:latin typeface="+mn-lt"/>
            </a:endParaRPr>
          </a:p>
        </p:txBody>
      </p:sp>
    </p:spTree>
    <p:extLst>
      <p:ext uri="{BB962C8B-B14F-4D97-AF65-F5344CB8AC3E}">
        <p14:creationId xmlns:p14="http://schemas.microsoft.com/office/powerpoint/2010/main" val="181511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342900" y="1752600"/>
            <a:ext cx="84582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914400" indent="-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 typeface="Arial" panose="020B0604020202020204" pitchFamily="34" charset="0"/>
              <a:buChar char="•"/>
              <a:defRPr/>
            </a:pPr>
            <a:r>
              <a:rPr lang="en-US" altLang="en-US" sz="3200" dirty="0" smtClean="0">
                <a:solidFill>
                  <a:schemeClr val="tx1"/>
                </a:solidFill>
                <a:latin typeface="Calibri" panose="020F0502020204030204" pitchFamily="34" charset="0"/>
              </a:rPr>
              <a:t>Discriminatory Purpose:</a:t>
            </a:r>
          </a:p>
          <a:p>
            <a:pPr marL="0" indent="0" eaLnBrk="1" hangingPunct="1">
              <a:spcBef>
                <a:spcPct val="0"/>
              </a:spcBef>
              <a:buClrTx/>
              <a:buFont typeface="Wingdings 3" panose="05040102010807070707" pitchFamily="18" charset="2"/>
              <a:buNone/>
              <a:defRPr/>
            </a:pPr>
            <a:endParaRPr lang="en-US" altLang="en-US" sz="1200" dirty="0" smtClean="0">
              <a:solidFill>
                <a:schemeClr val="tx1"/>
              </a:solidFill>
              <a:latin typeface="Calibri" panose="020F0502020204030204" pitchFamily="34" charset="0"/>
            </a:endParaRPr>
          </a:p>
          <a:p>
            <a:pPr lvl="1" eaLnBrk="1" hangingPunct="1">
              <a:spcBef>
                <a:spcPct val="0"/>
              </a:spcBef>
              <a:buClrTx/>
              <a:buFont typeface="Arial" panose="020B0604020202020204" pitchFamily="34" charset="0"/>
              <a:buChar char="•"/>
              <a:defRPr/>
            </a:pPr>
            <a:r>
              <a:rPr lang="en-US" sz="2600" dirty="0" smtClean="0">
                <a:solidFill>
                  <a:schemeClr val="tx1"/>
                </a:solidFill>
                <a:latin typeface="Calibri" panose="020F0502020204030204" pitchFamily="34" charset="0"/>
              </a:rPr>
              <a:t>officer </a:t>
            </a:r>
            <a:r>
              <a:rPr lang="en-US" sz="2600" dirty="0">
                <a:solidFill>
                  <a:schemeClr val="tx1"/>
                </a:solidFill>
                <a:latin typeface="Calibri" panose="020F0502020204030204" pitchFamily="34" charset="0"/>
              </a:rPr>
              <a:t>selected a particular course of action because of its effect on an identifiable group. </a:t>
            </a:r>
            <a:endParaRPr lang="en-US" sz="2600" dirty="0" smtClean="0">
              <a:solidFill>
                <a:schemeClr val="tx1"/>
              </a:solidFill>
              <a:latin typeface="Calibri" panose="020F0502020204030204" pitchFamily="34" charset="0"/>
            </a:endParaRPr>
          </a:p>
          <a:p>
            <a:pPr marL="457200" lvl="1" indent="0" eaLnBrk="1" hangingPunct="1">
              <a:spcBef>
                <a:spcPct val="0"/>
              </a:spcBef>
              <a:buClrTx/>
              <a:buFont typeface="Wingdings 3" panose="05040102010807070707" pitchFamily="18" charset="2"/>
              <a:buNone/>
              <a:defRPr/>
            </a:pPr>
            <a:endParaRPr lang="en-US" sz="1200" dirty="0" smtClean="0">
              <a:solidFill>
                <a:schemeClr val="tx1"/>
              </a:solidFill>
              <a:latin typeface="Calibri" panose="020F0502020204030204" pitchFamily="34" charset="0"/>
            </a:endParaRPr>
          </a:p>
          <a:p>
            <a:pPr lvl="1" eaLnBrk="1" hangingPunct="1">
              <a:spcBef>
                <a:spcPct val="0"/>
              </a:spcBef>
              <a:buClrTx/>
              <a:buFont typeface="Arial" panose="020B0604020202020204" pitchFamily="34" charset="0"/>
              <a:buChar char="•"/>
              <a:defRPr/>
            </a:pPr>
            <a:r>
              <a:rPr lang="en-US" sz="2600" dirty="0" smtClean="0">
                <a:solidFill>
                  <a:schemeClr val="tx1"/>
                </a:solidFill>
                <a:latin typeface="Calibri" panose="020F0502020204030204" pitchFamily="34" charset="0"/>
              </a:rPr>
              <a:t>it </a:t>
            </a:r>
            <a:r>
              <a:rPr lang="en-US" sz="2600" dirty="0">
                <a:solidFill>
                  <a:schemeClr val="tx1"/>
                </a:solidFill>
                <a:latin typeface="Calibri" panose="020F0502020204030204" pitchFamily="34" charset="0"/>
              </a:rPr>
              <a:t>is sufficient to show that “a discriminatory purpose has been a motivating factor” in the challenged action. </a:t>
            </a:r>
            <a:endParaRPr lang="en-US" sz="2600" dirty="0" smtClean="0">
              <a:solidFill>
                <a:schemeClr val="tx1"/>
              </a:solidFill>
              <a:latin typeface="Calibri" panose="020F0502020204030204" pitchFamily="34" charset="0"/>
            </a:endParaRPr>
          </a:p>
          <a:p>
            <a:pPr marL="457200" lvl="1" indent="0" eaLnBrk="1" hangingPunct="1">
              <a:spcBef>
                <a:spcPct val="0"/>
              </a:spcBef>
              <a:buClrTx/>
              <a:buFont typeface="Wingdings 3" panose="05040102010807070707" pitchFamily="18" charset="2"/>
              <a:buNone/>
              <a:defRPr/>
            </a:pPr>
            <a:endParaRPr lang="en-US" sz="1200" dirty="0">
              <a:solidFill>
                <a:schemeClr val="tx1"/>
              </a:solidFill>
              <a:latin typeface="Calibri" panose="020F0502020204030204" pitchFamily="34" charset="0"/>
            </a:endParaRPr>
          </a:p>
          <a:p>
            <a:pPr lvl="1" eaLnBrk="1" hangingPunct="1">
              <a:spcBef>
                <a:spcPct val="0"/>
              </a:spcBef>
              <a:buClrTx/>
              <a:buFont typeface="Arial" panose="020B0604020202020204" pitchFamily="34" charset="0"/>
              <a:buChar char="•"/>
              <a:defRPr/>
            </a:pPr>
            <a:r>
              <a:rPr lang="en-US" sz="2600" dirty="0" smtClean="0">
                <a:solidFill>
                  <a:schemeClr val="tx1"/>
                </a:solidFill>
                <a:latin typeface="Calibri" panose="020F0502020204030204" pitchFamily="34" charset="0"/>
              </a:rPr>
              <a:t>Evidence </a:t>
            </a:r>
            <a:r>
              <a:rPr lang="en-US" sz="2600" dirty="0">
                <a:solidFill>
                  <a:schemeClr val="tx1"/>
                </a:solidFill>
                <a:latin typeface="Calibri" panose="020F0502020204030204" pitchFamily="34" charset="0"/>
              </a:rPr>
              <a:t>of unequal treatment alone, without at least circumstantial evidence of discriminatory purpose, will not be sufficient to establish an equal protection violation. </a:t>
            </a:r>
            <a:endParaRPr lang="en-US" altLang="en-US" sz="2600" dirty="0">
              <a:solidFill>
                <a:schemeClr val="tx1"/>
              </a:solidFill>
              <a:latin typeface="Calibri" panose="020F0502020204030204" pitchFamily="34" charset="0"/>
            </a:endParaRPr>
          </a:p>
          <a:p>
            <a:pPr lvl="1" eaLnBrk="1" hangingPunct="1">
              <a:spcBef>
                <a:spcPct val="0"/>
              </a:spcBef>
              <a:buClrTx/>
              <a:buFont typeface="Arial" panose="020B0604020202020204" pitchFamily="34" charset="0"/>
              <a:buChar char="•"/>
              <a:defRPr/>
            </a:pPr>
            <a:endParaRPr lang="en-US" altLang="en-US" sz="3000" dirty="0" smtClean="0">
              <a:solidFill>
                <a:schemeClr val="tx1"/>
              </a:solidFill>
              <a:latin typeface="Calibri" panose="020F0502020204030204" pitchFamily="34" charset="0"/>
            </a:endParaRPr>
          </a:p>
        </p:txBody>
      </p:sp>
      <p:sp>
        <p:nvSpPr>
          <p:cNvPr id="4" name="TextBox 1"/>
          <p:cNvSpPr txBox="1">
            <a:spLocks noChangeArrowheads="1"/>
          </p:cNvSpPr>
          <p:nvPr/>
        </p:nvSpPr>
        <p:spPr bwMode="auto">
          <a:xfrm>
            <a:off x="0" y="45720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a:solidFill>
                  <a:srgbClr val="CDB82B"/>
                </a:solidFill>
                <a:latin typeface="+mn-lt"/>
              </a:rPr>
              <a:t>Selective Enforcement Claims</a:t>
            </a:r>
            <a:endParaRPr lang="en-US" altLang="en-US" sz="3200" dirty="0">
              <a:solidFill>
                <a:srgbClr val="CDB82B"/>
              </a:solidFill>
              <a:latin typeface="+mn-lt"/>
            </a:endParaRPr>
          </a:p>
        </p:txBody>
      </p:sp>
    </p:spTree>
    <p:extLst>
      <p:ext uri="{BB962C8B-B14F-4D97-AF65-F5344CB8AC3E}">
        <p14:creationId xmlns:p14="http://schemas.microsoft.com/office/powerpoint/2010/main" val="2235347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5"/>
          <p:cNvSpPr txBox="1">
            <a:spLocks noChangeArrowheads="1"/>
          </p:cNvSpPr>
          <p:nvPr/>
        </p:nvSpPr>
        <p:spPr bwMode="auto">
          <a:xfrm>
            <a:off x="425450" y="1981200"/>
            <a:ext cx="82931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914400" indent="-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 typeface="Arial" panose="020B0604020202020204" pitchFamily="34" charset="0"/>
              <a:buChar char="•"/>
              <a:defRPr/>
            </a:pPr>
            <a:r>
              <a:rPr lang="en-US" altLang="en-US" sz="3200" dirty="0" smtClean="0">
                <a:solidFill>
                  <a:schemeClr val="tx1"/>
                </a:solidFill>
                <a:latin typeface="Calibri" panose="020F0502020204030204" pitchFamily="34" charset="0"/>
              </a:rPr>
              <a:t>Discriminatory Effect:</a:t>
            </a:r>
          </a:p>
          <a:p>
            <a:pPr marL="0" indent="0" eaLnBrk="1" hangingPunct="1">
              <a:spcBef>
                <a:spcPct val="0"/>
              </a:spcBef>
              <a:buClrTx/>
              <a:buFont typeface="Wingdings 3" panose="05040102010807070707" pitchFamily="18" charset="2"/>
              <a:buNone/>
              <a:defRPr/>
            </a:pPr>
            <a:endParaRPr lang="en-US" altLang="en-US" sz="2800" dirty="0" smtClean="0">
              <a:solidFill>
                <a:schemeClr val="tx1"/>
              </a:solidFill>
              <a:latin typeface="Calibri" panose="020F0502020204030204" pitchFamily="34" charset="0"/>
            </a:endParaRPr>
          </a:p>
          <a:p>
            <a:pPr lvl="1" eaLnBrk="1" hangingPunct="1">
              <a:spcBef>
                <a:spcPct val="0"/>
              </a:spcBef>
              <a:buClrTx/>
              <a:buFont typeface="Arial" panose="020B0604020202020204" pitchFamily="34" charset="0"/>
              <a:buChar char="•"/>
              <a:defRPr/>
            </a:pPr>
            <a:r>
              <a:rPr lang="en-US" sz="2800" dirty="0">
                <a:solidFill>
                  <a:schemeClr val="tx1"/>
                </a:solidFill>
                <a:latin typeface="Calibri" panose="020F0502020204030204" pitchFamily="34" charset="0"/>
              </a:rPr>
              <a:t>Police action has a “racially discriminatory effect when members of a protected racial group . . . receive less favorable treatment than nonmembers</a:t>
            </a:r>
            <a:r>
              <a:rPr lang="en-US" sz="2800" dirty="0" smtClean="0">
                <a:solidFill>
                  <a:schemeClr val="tx1"/>
                </a:solidFill>
                <a:latin typeface="Calibri" panose="020F0502020204030204" pitchFamily="34" charset="0"/>
              </a:rPr>
              <a:t>.”</a:t>
            </a:r>
          </a:p>
          <a:p>
            <a:pPr lvl="1" eaLnBrk="1" hangingPunct="1">
              <a:spcBef>
                <a:spcPct val="0"/>
              </a:spcBef>
              <a:buClrTx/>
              <a:buFont typeface="Arial" panose="020B0604020202020204" pitchFamily="34" charset="0"/>
              <a:buChar char="•"/>
              <a:defRPr/>
            </a:pPr>
            <a:endParaRPr lang="en-US" sz="2800" dirty="0">
              <a:solidFill>
                <a:schemeClr val="tx1"/>
              </a:solidFill>
              <a:latin typeface="Calibri" panose="020F0502020204030204" pitchFamily="34" charset="0"/>
            </a:endParaRPr>
          </a:p>
          <a:p>
            <a:pPr lvl="1" eaLnBrk="1" hangingPunct="1">
              <a:spcBef>
                <a:spcPct val="0"/>
              </a:spcBef>
              <a:buClrTx/>
              <a:buFont typeface="Arial" panose="020B0604020202020204" pitchFamily="34" charset="0"/>
              <a:buChar char="•"/>
              <a:defRPr/>
            </a:pPr>
            <a:r>
              <a:rPr lang="en-US" sz="2800" dirty="0" smtClean="0">
                <a:solidFill>
                  <a:schemeClr val="tx1"/>
                </a:solidFill>
                <a:latin typeface="Calibri" panose="020F0502020204030204" pitchFamily="34" charset="0"/>
              </a:rPr>
              <a:t>Look to statistics </a:t>
            </a:r>
            <a:endParaRPr lang="en-US" altLang="en-US" sz="3000" dirty="0" smtClean="0">
              <a:solidFill>
                <a:schemeClr val="tx1"/>
              </a:solidFill>
              <a:latin typeface="Calibri" panose="020F0502020204030204" pitchFamily="34" charset="0"/>
            </a:endParaRPr>
          </a:p>
        </p:txBody>
      </p:sp>
      <p:sp>
        <p:nvSpPr>
          <p:cNvPr id="4" name="TextBox 1"/>
          <p:cNvSpPr txBox="1">
            <a:spLocks noChangeArrowheads="1"/>
          </p:cNvSpPr>
          <p:nvPr/>
        </p:nvSpPr>
        <p:spPr bwMode="auto">
          <a:xfrm>
            <a:off x="0" y="45720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a:solidFill>
                  <a:srgbClr val="CDB82B"/>
                </a:solidFill>
                <a:latin typeface="+mn-lt"/>
              </a:rPr>
              <a:t>Selective Enforcement Claims</a:t>
            </a:r>
            <a:endParaRPr lang="en-US" altLang="en-US" sz="3200" dirty="0">
              <a:solidFill>
                <a:srgbClr val="CDB82B"/>
              </a:solidFill>
              <a:latin typeface="+mn-lt"/>
            </a:endParaRPr>
          </a:p>
        </p:txBody>
      </p:sp>
    </p:spTree>
    <p:extLst>
      <p:ext uri="{BB962C8B-B14F-4D97-AF65-F5344CB8AC3E}">
        <p14:creationId xmlns:p14="http://schemas.microsoft.com/office/powerpoint/2010/main" val="1621393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762000"/>
          </a:xfrm>
        </p:spPr>
        <p:txBody>
          <a:bodyPr/>
          <a:lstStyle/>
          <a:p>
            <a:pPr algn="ctr"/>
            <a:r>
              <a:rPr lang="en-US" sz="4400" dirty="0" smtClean="0">
                <a:solidFill>
                  <a:srgbClr val="CDB82B"/>
                </a:solidFill>
              </a:rPr>
              <a:t>Objectives</a:t>
            </a:r>
            <a:endParaRPr lang="en-US" sz="4400" dirty="0">
              <a:solidFill>
                <a:srgbClr val="CDB82B"/>
              </a:solidFill>
            </a:endParaRPr>
          </a:p>
        </p:txBody>
      </p:sp>
      <p:sp>
        <p:nvSpPr>
          <p:cNvPr id="3" name="Content Placeholder 2"/>
          <p:cNvSpPr>
            <a:spLocks noGrp="1"/>
          </p:cNvSpPr>
          <p:nvPr>
            <p:ph idx="1"/>
          </p:nvPr>
        </p:nvSpPr>
        <p:spPr>
          <a:xfrm>
            <a:off x="533400" y="1600200"/>
            <a:ext cx="8305800" cy="5029200"/>
          </a:xfrm>
        </p:spPr>
        <p:txBody>
          <a:bodyPr>
            <a:noAutofit/>
          </a:bodyPr>
          <a:lstStyle/>
          <a:p>
            <a:r>
              <a:rPr lang="en-US" sz="2800" dirty="0" smtClean="0">
                <a:latin typeface="Calibri" panose="020F0502020204030204" pitchFamily="34" charset="0"/>
                <a:cs typeface="Arial" panose="020B0604020202020204" pitchFamily="34" charset="0"/>
              </a:rPr>
              <a:t>Hardest part is identifying the conduct</a:t>
            </a:r>
          </a:p>
          <a:p>
            <a:r>
              <a:rPr lang="en-US" sz="2800" dirty="0" smtClean="0">
                <a:latin typeface="Calibri" panose="020F0502020204030204" pitchFamily="34" charset="0"/>
                <a:cs typeface="Arial" panose="020B0604020202020204" pitchFamily="34" charset="0"/>
              </a:rPr>
              <a:t>Strict Policies using practices in the industry and lessons learned.</a:t>
            </a:r>
          </a:p>
          <a:p>
            <a:pPr lvl="1"/>
            <a:r>
              <a:rPr lang="en-US" sz="2400" dirty="0" smtClean="0">
                <a:latin typeface="Calibri" panose="020F0502020204030204" pitchFamily="34" charset="0"/>
                <a:cs typeface="Arial" panose="020B0604020202020204" pitchFamily="34" charset="0"/>
              </a:rPr>
              <a:t>East Haven, Newark, New Jersey State Police, Prince Georges County</a:t>
            </a:r>
          </a:p>
          <a:p>
            <a:r>
              <a:rPr lang="en-US" sz="2800" dirty="0" smtClean="0">
                <a:latin typeface="Calibri" panose="020F0502020204030204" pitchFamily="34" charset="0"/>
                <a:cs typeface="Arial" panose="020B0604020202020204" pitchFamily="34" charset="0"/>
              </a:rPr>
              <a:t>Educating law enforcement on discriminatory policing.</a:t>
            </a:r>
          </a:p>
          <a:p>
            <a:r>
              <a:rPr lang="en-US" sz="2800" dirty="0" smtClean="0">
                <a:latin typeface="Calibri" panose="020F0502020204030204" pitchFamily="34" charset="0"/>
                <a:cs typeface="Arial" panose="020B0604020202020204" pitchFamily="34" charset="0"/>
              </a:rPr>
              <a:t>Effective and proper collection and analysis of data.</a:t>
            </a:r>
          </a:p>
          <a:p>
            <a:r>
              <a:rPr lang="en-US" sz="2800" dirty="0" smtClean="0">
                <a:latin typeface="Calibri" panose="020F0502020204030204" pitchFamily="34" charset="0"/>
                <a:cs typeface="Arial" panose="020B0604020202020204" pitchFamily="34" charset="0"/>
              </a:rPr>
              <a:t>Educate society about police operations</a:t>
            </a:r>
          </a:p>
        </p:txBody>
      </p:sp>
    </p:spTree>
    <p:extLst>
      <p:ext uri="{BB962C8B-B14F-4D97-AF65-F5344CB8AC3E}">
        <p14:creationId xmlns:p14="http://schemas.microsoft.com/office/powerpoint/2010/main" val="16486423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838200"/>
          </a:xfrm>
        </p:spPr>
        <p:txBody>
          <a:bodyPr/>
          <a:lstStyle/>
          <a:p>
            <a:pPr algn="ctr"/>
            <a:r>
              <a:rPr lang="en-US" sz="4400" dirty="0">
                <a:solidFill>
                  <a:srgbClr val="CDB82B"/>
                </a:solidFill>
              </a:rPr>
              <a:t>Recommendations</a:t>
            </a:r>
            <a:endParaRPr lang="en-US" dirty="0">
              <a:solidFill>
                <a:srgbClr val="CDB82B"/>
              </a:solidFill>
            </a:endParaRPr>
          </a:p>
        </p:txBody>
      </p:sp>
      <p:sp>
        <p:nvSpPr>
          <p:cNvPr id="3" name="Content Placeholder 2"/>
          <p:cNvSpPr>
            <a:spLocks noGrp="1"/>
          </p:cNvSpPr>
          <p:nvPr>
            <p:ph idx="1"/>
          </p:nvPr>
        </p:nvSpPr>
        <p:spPr>
          <a:xfrm>
            <a:off x="381000" y="1600200"/>
            <a:ext cx="8382000" cy="4876800"/>
          </a:xfrm>
        </p:spPr>
        <p:txBody>
          <a:bodyPr>
            <a:normAutofit/>
          </a:bodyPr>
          <a:lstStyle/>
          <a:p>
            <a:r>
              <a:rPr lang="en-US" sz="2800" dirty="0">
                <a:latin typeface="Calibri" panose="020F0502020204030204" pitchFamily="34" charset="0"/>
              </a:rPr>
              <a:t>The development of a comprehensive policy and procedure for bias free policing is necessary to ensure constitutional policing within a department.   </a:t>
            </a:r>
            <a:endParaRPr lang="en-US" sz="2800" dirty="0" smtClean="0">
              <a:latin typeface="Calibri" panose="020F0502020204030204" pitchFamily="34" charset="0"/>
            </a:endParaRPr>
          </a:p>
          <a:p>
            <a:r>
              <a:rPr lang="en-US" sz="2800" dirty="0" smtClean="0">
                <a:latin typeface="Calibri" panose="020F0502020204030204" pitchFamily="34" charset="0"/>
              </a:rPr>
              <a:t>A </a:t>
            </a:r>
            <a:r>
              <a:rPr lang="en-US" sz="2800" dirty="0">
                <a:latin typeface="Calibri" panose="020F0502020204030204" pitchFamily="34" charset="0"/>
              </a:rPr>
              <a:t>proper policy clarifies for officers the meaning of the term “bias based policing,” and those actions and behavior that fall within its meaning.  </a:t>
            </a:r>
            <a:endParaRPr lang="en-US" sz="2800" dirty="0" smtClean="0">
              <a:latin typeface="Calibri" panose="020F0502020204030204" pitchFamily="34" charset="0"/>
            </a:endParaRPr>
          </a:p>
          <a:p>
            <a:r>
              <a:rPr lang="en-US" sz="2800" dirty="0" smtClean="0">
                <a:latin typeface="Calibri" panose="020F0502020204030204" pitchFamily="34" charset="0"/>
              </a:rPr>
              <a:t>The </a:t>
            </a:r>
            <a:r>
              <a:rPr lang="en-US" sz="2800" dirty="0">
                <a:latin typeface="Calibri" panose="020F0502020204030204" pitchFamily="34" charset="0"/>
              </a:rPr>
              <a:t>policy must further outline and identify the department standards and procedures put in place to prevent this type of conduct.</a:t>
            </a:r>
          </a:p>
          <a:p>
            <a:pPr marL="118872" indent="0">
              <a:buNone/>
            </a:pPr>
            <a:endParaRPr lang="en-US" dirty="0"/>
          </a:p>
          <a:p>
            <a:endParaRPr lang="en-US" dirty="0"/>
          </a:p>
        </p:txBody>
      </p:sp>
    </p:spTree>
    <p:extLst>
      <p:ext uri="{BB962C8B-B14F-4D97-AF65-F5344CB8AC3E}">
        <p14:creationId xmlns:p14="http://schemas.microsoft.com/office/powerpoint/2010/main" val="388654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599"/>
            <a:ext cx="8839200" cy="990601"/>
          </a:xfrm>
        </p:spPr>
        <p:txBody>
          <a:bodyPr>
            <a:normAutofit/>
          </a:bodyPr>
          <a:lstStyle/>
          <a:p>
            <a:pPr algn="ctr"/>
            <a:r>
              <a:rPr lang="en-US" sz="4400" dirty="0">
                <a:solidFill>
                  <a:srgbClr val="CDB82B"/>
                </a:solidFill>
              </a:rPr>
              <a:t>The DOJ </a:t>
            </a:r>
            <a:r>
              <a:rPr lang="en-US" sz="4400" dirty="0" smtClean="0">
                <a:solidFill>
                  <a:srgbClr val="CDB82B"/>
                </a:solidFill>
              </a:rPr>
              <a:t>Recommended</a:t>
            </a:r>
            <a:r>
              <a:rPr lang="en-US" sz="4400" dirty="0">
                <a:solidFill>
                  <a:srgbClr val="CDB82B"/>
                </a:solidFill>
              </a:rPr>
              <a:t>:</a:t>
            </a:r>
          </a:p>
        </p:txBody>
      </p:sp>
      <p:sp>
        <p:nvSpPr>
          <p:cNvPr id="3" name="Content Placeholder 2"/>
          <p:cNvSpPr>
            <a:spLocks noGrp="1"/>
          </p:cNvSpPr>
          <p:nvPr>
            <p:ph idx="1"/>
          </p:nvPr>
        </p:nvSpPr>
        <p:spPr>
          <a:xfrm>
            <a:off x="457200" y="1524000"/>
            <a:ext cx="8229600" cy="5181599"/>
          </a:xfrm>
        </p:spPr>
        <p:txBody>
          <a:bodyPr>
            <a:normAutofit lnSpcReduction="10000"/>
          </a:bodyPr>
          <a:lstStyle/>
          <a:p>
            <a:pPr lvl="0"/>
            <a:r>
              <a:rPr lang="en-US" sz="2400" dirty="0">
                <a:latin typeface="Calibri" panose="020F0502020204030204" pitchFamily="34" charset="0"/>
              </a:rPr>
              <a:t>Provide initial and recurring training to all officers that sends a clear, consistent and emphatic message that bias-based profiling and other forms of discriminatory policing are prohibited.  </a:t>
            </a:r>
            <a:endParaRPr lang="en-US" sz="2400" dirty="0" smtClean="0">
              <a:latin typeface="Calibri" panose="020F0502020204030204" pitchFamily="34" charset="0"/>
            </a:endParaRPr>
          </a:p>
          <a:p>
            <a:pPr lvl="0"/>
            <a:endParaRPr lang="en-US" sz="2400" dirty="0">
              <a:latin typeface="Calibri" panose="020F0502020204030204" pitchFamily="34" charset="0"/>
            </a:endParaRPr>
          </a:p>
          <a:p>
            <a:pPr lvl="0"/>
            <a:r>
              <a:rPr lang="en-US" sz="2400" dirty="0" smtClean="0">
                <a:latin typeface="Calibri" panose="020F0502020204030204" pitchFamily="34" charset="0"/>
              </a:rPr>
              <a:t>Training </a:t>
            </a:r>
            <a:r>
              <a:rPr lang="en-US" sz="2400" dirty="0">
                <a:latin typeface="Calibri" panose="020F0502020204030204" pitchFamily="34" charset="0"/>
              </a:rPr>
              <a:t>should include:</a:t>
            </a:r>
          </a:p>
          <a:p>
            <a:pPr lvl="1"/>
            <a:r>
              <a:rPr lang="en-US" sz="2000" dirty="0">
                <a:latin typeface="Calibri" panose="020F0502020204030204" pitchFamily="34" charset="0"/>
              </a:rPr>
              <a:t>Relevant legal and ethical standards</a:t>
            </a:r>
          </a:p>
          <a:p>
            <a:pPr lvl="1"/>
            <a:r>
              <a:rPr lang="en-US" sz="2000" dirty="0">
                <a:latin typeface="Calibri" panose="020F0502020204030204" pitchFamily="34" charset="0"/>
              </a:rPr>
              <a:t>Information on how stereotypes and implicit bias can infect police work</a:t>
            </a:r>
          </a:p>
          <a:p>
            <a:pPr lvl="1"/>
            <a:r>
              <a:rPr lang="en-US" sz="2000" dirty="0">
                <a:latin typeface="Calibri" panose="020F0502020204030204" pitchFamily="34" charset="0"/>
              </a:rPr>
              <a:t>The importance of procedural justice and police legitimacy on community trust, police effectiveness, </a:t>
            </a:r>
            <a:r>
              <a:rPr lang="en-US" sz="2000" dirty="0" smtClean="0">
                <a:latin typeface="Calibri" panose="020F0502020204030204" pitchFamily="34" charset="0"/>
              </a:rPr>
              <a:t>and </a:t>
            </a:r>
            <a:r>
              <a:rPr lang="en-US" sz="2000" dirty="0">
                <a:latin typeface="Calibri" panose="020F0502020204030204" pitchFamily="34" charset="0"/>
              </a:rPr>
              <a:t>officer safety</a:t>
            </a:r>
          </a:p>
          <a:p>
            <a:pPr lvl="1"/>
            <a:r>
              <a:rPr lang="en-US" sz="2000" dirty="0">
                <a:latin typeface="Calibri" panose="020F0502020204030204" pitchFamily="34" charset="0"/>
              </a:rPr>
              <a:t>The negative impacts of profiling on public safety and crime prevention</a:t>
            </a:r>
          </a:p>
          <a:p>
            <a:endParaRPr lang="en-US" dirty="0"/>
          </a:p>
        </p:txBody>
      </p:sp>
    </p:spTree>
    <p:extLst>
      <p:ext uri="{BB962C8B-B14F-4D97-AF65-F5344CB8AC3E}">
        <p14:creationId xmlns:p14="http://schemas.microsoft.com/office/powerpoint/2010/main" val="3512775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62000"/>
          </a:xfrm>
        </p:spPr>
        <p:txBody>
          <a:bodyPr/>
          <a:lstStyle/>
          <a:p>
            <a:pPr algn="ctr"/>
            <a:r>
              <a:rPr lang="en-US" sz="4400" dirty="0">
                <a:solidFill>
                  <a:srgbClr val="CDB82B"/>
                </a:solidFill>
              </a:rPr>
              <a:t>The DOJ </a:t>
            </a:r>
            <a:r>
              <a:rPr lang="en-US" sz="4400" dirty="0" smtClean="0">
                <a:solidFill>
                  <a:srgbClr val="CDB82B"/>
                </a:solidFill>
              </a:rPr>
              <a:t>Recommended</a:t>
            </a:r>
            <a:r>
              <a:rPr lang="en-US" sz="4400" dirty="0">
                <a:solidFill>
                  <a:srgbClr val="CDB82B"/>
                </a:solidFill>
              </a:rPr>
              <a:t>:</a:t>
            </a:r>
          </a:p>
        </p:txBody>
      </p:sp>
      <p:sp>
        <p:nvSpPr>
          <p:cNvPr id="3" name="Content Placeholder 2"/>
          <p:cNvSpPr>
            <a:spLocks noGrp="1"/>
          </p:cNvSpPr>
          <p:nvPr>
            <p:ph idx="1"/>
          </p:nvPr>
        </p:nvSpPr>
        <p:spPr>
          <a:xfrm>
            <a:off x="457200" y="2133600"/>
            <a:ext cx="8229600" cy="4195481"/>
          </a:xfrm>
        </p:spPr>
        <p:txBody>
          <a:bodyPr>
            <a:normAutofit lnSpcReduction="10000"/>
          </a:bodyPr>
          <a:lstStyle/>
          <a:p>
            <a:pPr lvl="0"/>
            <a:r>
              <a:rPr lang="en-US" sz="3000" dirty="0">
                <a:latin typeface="Calibri" panose="020F0502020204030204" pitchFamily="34" charset="0"/>
              </a:rPr>
              <a:t>Provide training to supervisors and commanders on detecting and responding to bias-based profiling and other forms of discriminatory policing.</a:t>
            </a:r>
          </a:p>
          <a:p>
            <a:pPr lvl="0"/>
            <a:r>
              <a:rPr lang="en-US" sz="3000" dirty="0">
                <a:latin typeface="Calibri" panose="020F0502020204030204" pitchFamily="34" charset="0"/>
              </a:rPr>
              <a:t>Include community members from groups that have expressed high levels of distrust of police in officer </a:t>
            </a:r>
            <a:r>
              <a:rPr lang="en-US" sz="3000" dirty="0" smtClean="0">
                <a:latin typeface="Calibri" panose="020F0502020204030204" pitchFamily="34" charset="0"/>
              </a:rPr>
              <a:t>training.</a:t>
            </a:r>
            <a:endParaRPr lang="en-US" sz="3000" dirty="0">
              <a:latin typeface="Calibri" panose="020F0502020204030204" pitchFamily="34" charset="0"/>
            </a:endParaRPr>
          </a:p>
          <a:p>
            <a:pPr lvl="0"/>
            <a:r>
              <a:rPr lang="en-US" sz="3000" dirty="0">
                <a:latin typeface="Calibri" panose="020F0502020204030204" pitchFamily="34" charset="0"/>
              </a:rPr>
              <a:t>Take steps to eliminate all forms of workplace bias from FPD and the </a:t>
            </a:r>
            <a:r>
              <a:rPr lang="en-US" sz="3000" dirty="0" smtClean="0">
                <a:latin typeface="Calibri" panose="020F0502020204030204" pitchFamily="34" charset="0"/>
              </a:rPr>
              <a:t>City.</a:t>
            </a:r>
            <a:endParaRPr lang="en-US" sz="3000" dirty="0">
              <a:latin typeface="Calibri" panose="020F0502020204030204" pitchFamily="34" charset="0"/>
            </a:endParaRPr>
          </a:p>
          <a:p>
            <a:endParaRPr lang="en-US" dirty="0"/>
          </a:p>
        </p:txBody>
      </p:sp>
    </p:spTree>
    <p:extLst>
      <p:ext uri="{BB962C8B-B14F-4D97-AF65-F5344CB8AC3E}">
        <p14:creationId xmlns:p14="http://schemas.microsoft.com/office/powerpoint/2010/main" val="3652723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2590800"/>
            <a:ext cx="5867400" cy="4186739"/>
          </a:xfrm>
          <a:prstGeom prst="rect">
            <a:avLst/>
          </a:prstGeom>
        </p:spPr>
      </p:pic>
      <p:sp>
        <p:nvSpPr>
          <p:cNvPr id="7" name="Title 3"/>
          <p:cNvSpPr txBox="1">
            <a:spLocks/>
          </p:cNvSpPr>
          <p:nvPr/>
        </p:nvSpPr>
        <p:spPr>
          <a:xfrm>
            <a:off x="152400" y="457200"/>
            <a:ext cx="8839200" cy="1811867"/>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i="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dirty="0" smtClean="0">
                <a:solidFill>
                  <a:srgbClr val="CDB82B"/>
                </a:solidFill>
              </a:rPr>
              <a:t>Use of Force:</a:t>
            </a:r>
          </a:p>
          <a:p>
            <a:pPr algn="ctr"/>
            <a:r>
              <a:rPr lang="en-US" sz="5400" dirty="0" smtClean="0">
                <a:solidFill>
                  <a:srgbClr val="CDB82B"/>
                </a:solidFill>
              </a:rPr>
              <a:t>Reporting &amp; Investigation</a:t>
            </a:r>
            <a:endParaRPr lang="en-US" sz="5400" dirty="0">
              <a:solidFill>
                <a:srgbClr val="CDB82B"/>
              </a:solidFill>
            </a:endParaRPr>
          </a:p>
        </p:txBody>
      </p:sp>
    </p:spTree>
    <p:extLst>
      <p:ext uri="{BB962C8B-B14F-4D97-AF65-F5344CB8AC3E}">
        <p14:creationId xmlns:p14="http://schemas.microsoft.com/office/powerpoint/2010/main" val="1982500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838200"/>
          </a:xfrm>
        </p:spPr>
        <p:txBody>
          <a:bodyPr/>
          <a:lstStyle/>
          <a:p>
            <a:pPr algn="ctr"/>
            <a:r>
              <a:rPr lang="en-US" sz="4400" dirty="0" smtClean="0">
                <a:solidFill>
                  <a:srgbClr val="CDB82B"/>
                </a:solidFill>
              </a:rPr>
              <a:t>Recommendation</a:t>
            </a:r>
            <a:endParaRPr lang="en-US" sz="4400" dirty="0">
              <a:solidFill>
                <a:srgbClr val="CDB82B"/>
              </a:solidFill>
            </a:endParaRPr>
          </a:p>
        </p:txBody>
      </p:sp>
      <p:sp>
        <p:nvSpPr>
          <p:cNvPr id="3" name="Content Placeholder 2"/>
          <p:cNvSpPr>
            <a:spLocks noGrp="1"/>
          </p:cNvSpPr>
          <p:nvPr>
            <p:ph idx="1"/>
          </p:nvPr>
        </p:nvSpPr>
        <p:spPr>
          <a:xfrm>
            <a:off x="304800" y="1524000"/>
            <a:ext cx="8382000" cy="5105400"/>
          </a:xfrm>
        </p:spPr>
        <p:txBody>
          <a:bodyPr>
            <a:normAutofit/>
          </a:bodyPr>
          <a:lstStyle/>
          <a:p>
            <a:r>
              <a:rPr lang="en-US" sz="2800" dirty="0" smtClean="0">
                <a:latin typeface="Calibri" panose="020F0502020204030204" pitchFamily="34" charset="0"/>
              </a:rPr>
              <a:t>Using this report </a:t>
            </a:r>
            <a:r>
              <a:rPr lang="en-US" sz="2800" dirty="0" smtClean="0">
                <a:latin typeface="Calibri" panose="020F0502020204030204" pitchFamily="34" charset="0"/>
              </a:rPr>
              <a:t>of DOJ and POTUS Task Force - </a:t>
            </a:r>
            <a:r>
              <a:rPr lang="en-US" sz="2800" dirty="0" smtClean="0">
                <a:latin typeface="Calibri" panose="020F0502020204030204" pitchFamily="34" charset="0"/>
              </a:rPr>
              <a:t>police </a:t>
            </a:r>
            <a:r>
              <a:rPr lang="en-US" sz="2800" dirty="0" smtClean="0">
                <a:latin typeface="Calibri" panose="020F0502020204030204" pitchFamily="34" charset="0"/>
              </a:rPr>
              <a:t>departments </a:t>
            </a:r>
            <a:r>
              <a:rPr lang="en-US" sz="2800" dirty="0">
                <a:latin typeface="Calibri" panose="020F0502020204030204" pitchFamily="34" charset="0"/>
              </a:rPr>
              <a:t>can take this opportunity to utilize the DOJ’s investigative </a:t>
            </a:r>
            <a:r>
              <a:rPr lang="en-US" sz="2800" dirty="0" smtClean="0">
                <a:latin typeface="Calibri" panose="020F0502020204030204" pitchFamily="34" charset="0"/>
              </a:rPr>
              <a:t>process and </a:t>
            </a:r>
            <a:r>
              <a:rPr lang="en-US" sz="2800" dirty="0">
                <a:latin typeface="Calibri" panose="020F0502020204030204" pitchFamily="34" charset="0"/>
              </a:rPr>
              <a:t>recommendations, as a tool to conduct a self-examination into their own department’s practices and procedures, and create a blueprint by which to improve their own department operations</a:t>
            </a:r>
            <a:r>
              <a:rPr lang="en-US" sz="2800" dirty="0" smtClean="0">
                <a:latin typeface="Calibri" panose="020F0502020204030204" pitchFamily="34" charset="0"/>
              </a:rPr>
              <a:t>.</a:t>
            </a:r>
          </a:p>
          <a:p>
            <a:pPr marL="0" indent="0">
              <a:buNone/>
            </a:pPr>
            <a:endParaRPr lang="en-US" sz="2800" dirty="0" smtClean="0">
              <a:latin typeface="Calibri" panose="020F0502020204030204" pitchFamily="34" charset="0"/>
            </a:endParaRPr>
          </a:p>
          <a:p>
            <a:r>
              <a:rPr lang="en-US" sz="2800" dirty="0" smtClean="0">
                <a:latin typeface="Calibri" panose="020F0502020204030204" pitchFamily="34" charset="0"/>
              </a:rPr>
              <a:t>Self-Examination have been recommended by the POTUS Task Force &amp; the DOJ.</a:t>
            </a:r>
            <a:endParaRPr lang="en-US" sz="2800" dirty="0" smtClean="0">
              <a:latin typeface="Calibri" panose="020F0502020204030204" pitchFamily="34" charset="0"/>
            </a:endParaRPr>
          </a:p>
          <a:p>
            <a:endParaRPr lang="en-US" sz="2400" dirty="0">
              <a:latin typeface="Calibri" panose="020F0502020204030204" pitchFamily="34" charset="0"/>
            </a:endParaRPr>
          </a:p>
        </p:txBody>
      </p:sp>
    </p:spTree>
    <p:extLst>
      <p:ext uri="{BB962C8B-B14F-4D97-AF65-F5344CB8AC3E}">
        <p14:creationId xmlns:p14="http://schemas.microsoft.com/office/powerpoint/2010/main" val="199222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3698" y="228600"/>
            <a:ext cx="8820439" cy="914400"/>
          </a:xfrm>
        </p:spPr>
        <p:txBody>
          <a:bodyPr/>
          <a:lstStyle/>
          <a:p>
            <a:pPr algn="ctr"/>
            <a:r>
              <a:rPr lang="en-US" sz="4400" dirty="0">
                <a:solidFill>
                  <a:srgbClr val="CDB82B"/>
                </a:solidFill>
              </a:rPr>
              <a:t>What’s Real?</a:t>
            </a:r>
          </a:p>
        </p:txBody>
      </p:sp>
      <p:pic>
        <p:nvPicPr>
          <p:cNvPr id="4" name="Police Brutality Motiongraphi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863" y="1600200"/>
            <a:ext cx="8804275" cy="4953000"/>
          </a:xfrm>
        </p:spPr>
      </p:pic>
    </p:spTree>
    <p:extLst>
      <p:ext uri="{BB962C8B-B14F-4D97-AF65-F5344CB8AC3E}">
        <p14:creationId xmlns:p14="http://schemas.microsoft.com/office/powerpoint/2010/main" val="442828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838200"/>
          </a:xfrm>
        </p:spPr>
        <p:txBody>
          <a:bodyPr/>
          <a:lstStyle/>
          <a:p>
            <a:pPr algn="ctr"/>
            <a:r>
              <a:rPr lang="en-US" sz="4400" dirty="0">
                <a:solidFill>
                  <a:srgbClr val="CDB82B"/>
                </a:solidFill>
              </a:rPr>
              <a:t>Ferguson Report</a:t>
            </a:r>
          </a:p>
        </p:txBody>
      </p:sp>
      <p:sp>
        <p:nvSpPr>
          <p:cNvPr id="3" name="Content Placeholder 2"/>
          <p:cNvSpPr>
            <a:spLocks noGrp="1"/>
          </p:cNvSpPr>
          <p:nvPr>
            <p:ph idx="1"/>
          </p:nvPr>
        </p:nvSpPr>
        <p:spPr>
          <a:xfrm>
            <a:off x="381000" y="1752600"/>
            <a:ext cx="8382000" cy="4625609"/>
          </a:xfrm>
        </p:spPr>
        <p:txBody>
          <a:bodyPr>
            <a:noAutofit/>
          </a:bodyPr>
          <a:lstStyle/>
          <a:p>
            <a:r>
              <a:rPr lang="en-US" sz="2600" dirty="0">
                <a:latin typeface="Calibri" panose="020F0502020204030204" pitchFamily="34" charset="0"/>
              </a:rPr>
              <a:t>To ensure that officers remain within the parameters of their authority to use force, departments must require officers to document </a:t>
            </a:r>
            <a:r>
              <a:rPr lang="en-US" sz="2600" u="sng" dirty="0">
                <a:latin typeface="Calibri" panose="020F0502020204030204" pitchFamily="34" charset="0"/>
              </a:rPr>
              <a:t>all</a:t>
            </a:r>
            <a:r>
              <a:rPr lang="en-US" sz="2600" dirty="0">
                <a:latin typeface="Calibri" panose="020F0502020204030204" pitchFamily="34" charset="0"/>
              </a:rPr>
              <a:t> use of force incidents in a timely, complete, and accurate manner, and require supervisors to conduct a thorough review of each use of force incident.   </a:t>
            </a:r>
            <a:endParaRPr lang="en-US" sz="2600" dirty="0" smtClean="0">
              <a:latin typeface="Calibri" panose="020F0502020204030204" pitchFamily="34" charset="0"/>
            </a:endParaRPr>
          </a:p>
          <a:p>
            <a:r>
              <a:rPr lang="en-US" sz="2600" dirty="0" smtClean="0">
                <a:latin typeface="Calibri" panose="020F0502020204030204" pitchFamily="34" charset="0"/>
              </a:rPr>
              <a:t>Proper </a:t>
            </a:r>
            <a:r>
              <a:rPr lang="en-US" sz="2600" dirty="0">
                <a:latin typeface="Calibri" panose="020F0502020204030204" pitchFamily="34" charset="0"/>
              </a:rPr>
              <a:t>use of force reporting and investigation acts as an early intervention system to detect patterns and trends, allows departments to rectify any problems or issues that are discovered during the review process, and determine the need to revise policies and conduct additional training.  </a:t>
            </a:r>
          </a:p>
        </p:txBody>
      </p:sp>
    </p:spTree>
    <p:extLst>
      <p:ext uri="{BB962C8B-B14F-4D97-AF65-F5344CB8AC3E}">
        <p14:creationId xmlns:p14="http://schemas.microsoft.com/office/powerpoint/2010/main" val="27327835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66482"/>
          </a:xfrm>
        </p:spPr>
        <p:txBody>
          <a:bodyPr/>
          <a:lstStyle/>
          <a:p>
            <a:pPr algn="ctr"/>
            <a:r>
              <a:rPr lang="en-US" sz="4400" dirty="0">
                <a:solidFill>
                  <a:srgbClr val="CDB82B"/>
                </a:solidFill>
              </a:rPr>
              <a:t>Ferguson Report</a:t>
            </a:r>
          </a:p>
        </p:txBody>
      </p:sp>
      <p:sp>
        <p:nvSpPr>
          <p:cNvPr id="3" name="Content Placeholder 2"/>
          <p:cNvSpPr>
            <a:spLocks noGrp="1"/>
          </p:cNvSpPr>
          <p:nvPr>
            <p:ph idx="1"/>
          </p:nvPr>
        </p:nvSpPr>
        <p:spPr>
          <a:xfrm>
            <a:off x="827700" y="2052925"/>
            <a:ext cx="7554300" cy="4195481"/>
          </a:xfrm>
        </p:spPr>
        <p:txBody>
          <a:bodyPr/>
          <a:lstStyle/>
          <a:p>
            <a:r>
              <a:rPr lang="en-US" sz="2800" dirty="0">
                <a:latin typeface="Calibri" panose="020F0502020204030204" pitchFamily="34" charset="0"/>
              </a:rPr>
              <a:t>Instituting a proper use of force reporting and investigation system provides protection to both citizens and employees, and demonstrates the department’s commitment to documenting and investigating all use of force incidents.</a:t>
            </a:r>
          </a:p>
          <a:p>
            <a:endParaRPr lang="en-US" dirty="0"/>
          </a:p>
          <a:p>
            <a:pPr marL="119062" indent="0">
              <a:buNone/>
            </a:pPr>
            <a:endParaRPr lang="en-US" dirty="0"/>
          </a:p>
        </p:txBody>
      </p:sp>
    </p:spTree>
    <p:extLst>
      <p:ext uri="{BB962C8B-B14F-4D97-AF65-F5344CB8AC3E}">
        <p14:creationId xmlns:p14="http://schemas.microsoft.com/office/powerpoint/2010/main" val="982112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5250" y="228600"/>
            <a:ext cx="8839200" cy="914400"/>
          </a:xfrm>
        </p:spPr>
        <p:txBody>
          <a:bodyPr/>
          <a:lstStyle/>
          <a:p>
            <a:pPr algn="ctr"/>
            <a:r>
              <a:rPr lang="en-US" sz="4400" dirty="0">
                <a:solidFill>
                  <a:srgbClr val="CDB82B"/>
                </a:solidFill>
              </a:rPr>
              <a:t>DOJ </a:t>
            </a:r>
            <a:r>
              <a:rPr lang="en-US" sz="4400" dirty="0" smtClean="0">
                <a:solidFill>
                  <a:srgbClr val="CDB82B"/>
                </a:solidFill>
              </a:rPr>
              <a:t>Recommended </a:t>
            </a:r>
            <a:endParaRPr lang="en-US" sz="4400" dirty="0">
              <a:solidFill>
                <a:srgbClr val="CDB82B"/>
              </a:solidFill>
            </a:endParaRPr>
          </a:p>
        </p:txBody>
      </p:sp>
      <p:sp>
        <p:nvSpPr>
          <p:cNvPr id="3" name="Content Placeholder 2"/>
          <p:cNvSpPr>
            <a:spLocks noGrp="1"/>
          </p:cNvSpPr>
          <p:nvPr>
            <p:ph idx="1"/>
          </p:nvPr>
        </p:nvSpPr>
        <p:spPr>
          <a:xfrm>
            <a:off x="827700" y="2052925"/>
            <a:ext cx="7554300" cy="4195481"/>
          </a:xfrm>
        </p:spPr>
        <p:txBody>
          <a:bodyPr>
            <a:normAutofit/>
          </a:bodyPr>
          <a:lstStyle/>
          <a:p>
            <a:pPr lvl="0"/>
            <a:r>
              <a:rPr lang="en-US" sz="2800" dirty="0" smtClean="0">
                <a:latin typeface="Calibri" panose="020F0502020204030204" pitchFamily="34" charset="0"/>
              </a:rPr>
              <a:t>Develop </a:t>
            </a:r>
            <a:r>
              <a:rPr lang="en-US" sz="2800" dirty="0">
                <a:latin typeface="Calibri" panose="020F0502020204030204" pitchFamily="34" charset="0"/>
              </a:rPr>
              <a:t>and implement supervisory review of force that requires the supervisor to conduct a complete review of each use of force, including gathering and considering evidence necessary to understand the circumstances of the force incident and determine its consistency with law and policy, including statements from individuals against whom force is used and civilian witnesses. </a:t>
            </a:r>
          </a:p>
          <a:p>
            <a:pPr marL="119062" indent="0">
              <a:buNone/>
            </a:pPr>
            <a:endParaRPr lang="en-US" dirty="0">
              <a:latin typeface="Calibri" panose="020F0502020204030204" pitchFamily="34" charset="0"/>
            </a:endParaRPr>
          </a:p>
        </p:txBody>
      </p:sp>
    </p:spTree>
    <p:extLst>
      <p:ext uri="{BB962C8B-B14F-4D97-AF65-F5344CB8AC3E}">
        <p14:creationId xmlns:p14="http://schemas.microsoft.com/office/powerpoint/2010/main" val="41717485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838200"/>
          </a:xfrm>
        </p:spPr>
        <p:txBody>
          <a:bodyPr/>
          <a:lstStyle/>
          <a:p>
            <a:pPr algn="ctr"/>
            <a:r>
              <a:rPr lang="en-US" sz="4400" dirty="0">
                <a:solidFill>
                  <a:srgbClr val="CDB82B"/>
                </a:solidFill>
              </a:rPr>
              <a:t>DOJ </a:t>
            </a:r>
            <a:r>
              <a:rPr lang="en-US" sz="4400" dirty="0" smtClean="0">
                <a:solidFill>
                  <a:srgbClr val="CDB82B"/>
                </a:solidFill>
              </a:rPr>
              <a:t>Recommended </a:t>
            </a:r>
            <a:endParaRPr lang="en-US" sz="4400" dirty="0">
              <a:solidFill>
                <a:srgbClr val="CDB82B"/>
              </a:solidFill>
            </a:endParaRPr>
          </a:p>
        </p:txBody>
      </p:sp>
      <p:sp>
        <p:nvSpPr>
          <p:cNvPr id="3" name="Content Placeholder 2"/>
          <p:cNvSpPr>
            <a:spLocks noGrp="1"/>
          </p:cNvSpPr>
          <p:nvPr>
            <p:ph idx="1"/>
          </p:nvPr>
        </p:nvSpPr>
        <p:spPr>
          <a:xfrm>
            <a:off x="909150" y="2057400"/>
            <a:ext cx="7325700" cy="4195481"/>
          </a:xfrm>
        </p:spPr>
        <p:txBody>
          <a:bodyPr>
            <a:normAutofit/>
          </a:bodyPr>
          <a:lstStyle/>
          <a:p>
            <a:pPr lvl="0"/>
            <a:r>
              <a:rPr lang="en-US" sz="2800" dirty="0">
                <a:latin typeface="Calibri" panose="020F0502020204030204" pitchFamily="34" charset="0"/>
              </a:rPr>
              <a:t>Prohibit supervisors from reviewing or investigating a use of force in which they participated or directed.  </a:t>
            </a:r>
            <a:endParaRPr lang="en-US" sz="2800" dirty="0" smtClean="0">
              <a:latin typeface="Calibri" panose="020F0502020204030204" pitchFamily="34" charset="0"/>
            </a:endParaRPr>
          </a:p>
          <a:p>
            <a:pPr marL="0" lvl="0" indent="0">
              <a:buNone/>
            </a:pPr>
            <a:endParaRPr lang="en-US" sz="2800" dirty="0">
              <a:latin typeface="Calibri" panose="020F0502020204030204" pitchFamily="34" charset="0"/>
            </a:endParaRPr>
          </a:p>
          <a:p>
            <a:pPr lvl="0"/>
            <a:r>
              <a:rPr lang="en-US" sz="2800" dirty="0">
                <a:latin typeface="Calibri" panose="020F0502020204030204" pitchFamily="34" charset="0"/>
              </a:rPr>
              <a:t>Discipline any officer who fails to report a use of force, as well as any supervisor who fails to conduct adequate force investigations.</a:t>
            </a:r>
          </a:p>
          <a:p>
            <a:endParaRPr lang="en-US" sz="2800" dirty="0">
              <a:latin typeface="Calibri" panose="020F0502020204030204" pitchFamily="34" charset="0"/>
            </a:endParaRPr>
          </a:p>
        </p:txBody>
      </p:sp>
    </p:spTree>
    <p:extLst>
      <p:ext uri="{BB962C8B-B14F-4D97-AF65-F5344CB8AC3E}">
        <p14:creationId xmlns:p14="http://schemas.microsoft.com/office/powerpoint/2010/main" val="24382610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15400" cy="842682"/>
          </a:xfrm>
        </p:spPr>
        <p:txBody>
          <a:bodyPr/>
          <a:lstStyle/>
          <a:p>
            <a:pPr algn="ctr"/>
            <a:r>
              <a:rPr lang="en-US" sz="4400" dirty="0">
                <a:solidFill>
                  <a:srgbClr val="CDB82B"/>
                </a:solidFill>
              </a:rPr>
              <a:t>Force Review</a:t>
            </a:r>
          </a:p>
        </p:txBody>
      </p:sp>
      <p:sp>
        <p:nvSpPr>
          <p:cNvPr id="3" name="Content Placeholder 2"/>
          <p:cNvSpPr>
            <a:spLocks noGrp="1"/>
          </p:cNvSpPr>
          <p:nvPr>
            <p:ph idx="1"/>
          </p:nvPr>
        </p:nvSpPr>
        <p:spPr>
          <a:xfrm>
            <a:off x="827700" y="2052925"/>
            <a:ext cx="7630500" cy="4195481"/>
          </a:xfrm>
        </p:spPr>
        <p:txBody>
          <a:bodyPr/>
          <a:lstStyle/>
          <a:p>
            <a:r>
              <a:rPr lang="en-US" sz="2800" dirty="0">
                <a:latin typeface="Calibri" panose="020F0502020204030204" pitchFamily="34" charset="0"/>
              </a:rPr>
              <a:t>The DOJ also recommended that the FPD implement a system of force review that ensures that improper force is detected and responded to effectively, and that policy, training, tactics, and officer safety concerns are identified. </a:t>
            </a:r>
          </a:p>
          <a:p>
            <a:pPr marL="118872" indent="0">
              <a:buNone/>
            </a:pPr>
            <a:endParaRPr lang="en-US" dirty="0"/>
          </a:p>
        </p:txBody>
      </p:sp>
    </p:spTree>
    <p:extLst>
      <p:ext uri="{BB962C8B-B14F-4D97-AF65-F5344CB8AC3E}">
        <p14:creationId xmlns:p14="http://schemas.microsoft.com/office/powerpoint/2010/main" val="13622568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0" y="0"/>
            <a:ext cx="4572000" cy="6629400"/>
          </a:xfrm>
          <a:prstGeom prst="rect">
            <a:avLst/>
          </a:prstGeom>
        </p:spPr>
      </p:pic>
      <p:pic>
        <p:nvPicPr>
          <p:cNvPr id="5" name="Picture 4"/>
          <p:cNvPicPr>
            <a:picLocks noChangeAspect="1"/>
          </p:cNvPicPr>
          <p:nvPr/>
        </p:nvPicPr>
        <p:blipFill>
          <a:blip r:embed="rId3"/>
          <a:stretch>
            <a:fillRect/>
          </a:stretch>
        </p:blipFill>
        <p:spPr>
          <a:xfrm>
            <a:off x="4495800" y="-3858"/>
            <a:ext cx="4670385" cy="6858000"/>
          </a:xfrm>
          <a:prstGeom prst="rect">
            <a:avLst/>
          </a:prstGeom>
        </p:spPr>
      </p:pic>
    </p:spTree>
    <p:extLst>
      <p:ext uri="{BB962C8B-B14F-4D97-AF65-F5344CB8AC3E}">
        <p14:creationId xmlns:p14="http://schemas.microsoft.com/office/powerpoint/2010/main" val="12092071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324330"/>
          </a:xfrm>
        </p:spPr>
        <p:txBody>
          <a:bodyPr>
            <a:noAutofit/>
          </a:bodyPr>
          <a:lstStyle/>
          <a:p>
            <a:pPr algn="ctr"/>
            <a:r>
              <a:rPr lang="en-US" sz="4400" dirty="0">
                <a:solidFill>
                  <a:srgbClr val="CDB82B"/>
                </a:solidFill>
              </a:rPr>
              <a:t>Purpose of Use of Force Reporting</a:t>
            </a:r>
          </a:p>
        </p:txBody>
      </p:sp>
      <p:sp>
        <p:nvSpPr>
          <p:cNvPr id="3" name="Content Placeholder 2"/>
          <p:cNvSpPr>
            <a:spLocks noGrp="1"/>
          </p:cNvSpPr>
          <p:nvPr>
            <p:ph idx="1"/>
          </p:nvPr>
        </p:nvSpPr>
        <p:spPr>
          <a:xfrm>
            <a:off x="228600" y="2209800"/>
            <a:ext cx="8697300" cy="4424081"/>
          </a:xfrm>
        </p:spPr>
        <p:txBody>
          <a:bodyPr>
            <a:normAutofit fontScale="92500"/>
          </a:bodyPr>
          <a:lstStyle/>
          <a:p>
            <a:pPr>
              <a:spcBef>
                <a:spcPts val="0"/>
              </a:spcBef>
            </a:pPr>
            <a:r>
              <a:rPr lang="en-US" sz="2800" b="1" dirty="0" smtClean="0">
                <a:latin typeface="Calibri" panose="020F0502020204030204" pitchFamily="34" charset="0"/>
              </a:rPr>
              <a:t>Establishes </a:t>
            </a:r>
            <a:r>
              <a:rPr lang="en-US" sz="2800" b="1" dirty="0">
                <a:latin typeface="Calibri" panose="020F0502020204030204" pitchFamily="34" charset="0"/>
              </a:rPr>
              <a:t>the foundation for use of force </a:t>
            </a:r>
            <a:r>
              <a:rPr lang="en-US" sz="2800" b="1" dirty="0" smtClean="0">
                <a:latin typeface="Calibri" panose="020F0502020204030204" pitchFamily="34" charset="0"/>
              </a:rPr>
              <a:t>justification and investigation.</a:t>
            </a:r>
          </a:p>
          <a:p>
            <a:pPr lvl="1">
              <a:spcBef>
                <a:spcPts val="0"/>
              </a:spcBef>
            </a:pPr>
            <a:r>
              <a:rPr lang="en-US" sz="2800" dirty="0" smtClean="0">
                <a:latin typeface="Calibri" panose="020F0502020204030204" pitchFamily="34" charset="0"/>
              </a:rPr>
              <a:t>A </a:t>
            </a:r>
            <a:r>
              <a:rPr lang="en-US" sz="2800" dirty="0">
                <a:latin typeface="Calibri" panose="020F0502020204030204" pitchFamily="34" charset="0"/>
              </a:rPr>
              <a:t>instrument used by officers to explain and justify </a:t>
            </a:r>
            <a:r>
              <a:rPr lang="en-US" sz="2800" dirty="0" smtClean="0">
                <a:latin typeface="Calibri" panose="020F0502020204030204" pitchFamily="34" charset="0"/>
              </a:rPr>
              <a:t>the </a:t>
            </a:r>
            <a:r>
              <a:rPr lang="en-US" sz="2800" dirty="0">
                <a:latin typeface="Calibri" panose="020F0502020204030204" pitchFamily="34" charset="0"/>
              </a:rPr>
              <a:t>reason for the use of force in a particular situation</a:t>
            </a:r>
          </a:p>
          <a:p>
            <a:pPr lvl="1">
              <a:spcBef>
                <a:spcPts val="0"/>
              </a:spcBef>
            </a:pPr>
            <a:r>
              <a:rPr lang="en-US" sz="2800" dirty="0" smtClean="0">
                <a:latin typeface="Calibri" panose="020F0502020204030204" pitchFamily="34" charset="0"/>
              </a:rPr>
              <a:t>Provides </a:t>
            </a:r>
            <a:r>
              <a:rPr lang="en-US" sz="2800" dirty="0">
                <a:latin typeface="Calibri" panose="020F0502020204030204" pitchFamily="34" charset="0"/>
              </a:rPr>
              <a:t>the agency with timely information </a:t>
            </a:r>
            <a:r>
              <a:rPr lang="en-US" sz="2800" dirty="0" smtClean="0">
                <a:latin typeface="Calibri" panose="020F0502020204030204" pitchFamily="34" charset="0"/>
              </a:rPr>
              <a:t>concerning use </a:t>
            </a:r>
            <a:r>
              <a:rPr lang="en-US" sz="2800" dirty="0">
                <a:latin typeface="Calibri" panose="020F0502020204030204" pitchFamily="34" charset="0"/>
              </a:rPr>
              <a:t>of force </a:t>
            </a:r>
            <a:r>
              <a:rPr lang="en-US" sz="2800" dirty="0" smtClean="0">
                <a:latin typeface="Calibri" panose="020F0502020204030204" pitchFamily="34" charset="0"/>
              </a:rPr>
              <a:t>incidents</a:t>
            </a:r>
          </a:p>
          <a:p>
            <a:pPr marL="457200" lvl="1" indent="0">
              <a:lnSpc>
                <a:spcPct val="120000"/>
              </a:lnSpc>
              <a:buNone/>
            </a:pPr>
            <a:endParaRPr lang="en-US" sz="1050" dirty="0">
              <a:latin typeface="Calibri" panose="020F0502020204030204" pitchFamily="34" charset="0"/>
            </a:endParaRPr>
          </a:p>
          <a:p>
            <a:pPr>
              <a:spcBef>
                <a:spcPts val="0"/>
              </a:spcBef>
            </a:pPr>
            <a:r>
              <a:rPr lang="en-US" sz="2800" b="1" dirty="0" smtClean="0">
                <a:latin typeface="Calibri" panose="020F0502020204030204" pitchFamily="34" charset="0"/>
              </a:rPr>
              <a:t>Supervisors</a:t>
            </a:r>
          </a:p>
          <a:p>
            <a:pPr lvl="1">
              <a:spcBef>
                <a:spcPts val="0"/>
              </a:spcBef>
            </a:pPr>
            <a:r>
              <a:rPr lang="en-US" sz="2800" dirty="0" smtClean="0">
                <a:latin typeface="Calibri" panose="020F0502020204030204" pitchFamily="34" charset="0"/>
              </a:rPr>
              <a:t>A </a:t>
            </a:r>
            <a:r>
              <a:rPr lang="en-US" sz="2800" dirty="0">
                <a:latin typeface="Calibri" panose="020F0502020204030204" pitchFamily="34" charset="0"/>
              </a:rPr>
              <a:t>means to ensure compliance with use of force </a:t>
            </a:r>
            <a:r>
              <a:rPr lang="en-US" sz="2800" dirty="0" smtClean="0">
                <a:latin typeface="Calibri" panose="020F0502020204030204" pitchFamily="34" charset="0"/>
              </a:rPr>
              <a:t>policy through a post-incident </a:t>
            </a:r>
            <a:r>
              <a:rPr lang="en-US" sz="2800" dirty="0">
                <a:latin typeface="Calibri" panose="020F0502020204030204" pitchFamily="34" charset="0"/>
              </a:rPr>
              <a:t>evaluation of an </a:t>
            </a:r>
            <a:r>
              <a:rPr lang="en-US" sz="2800" dirty="0" smtClean="0">
                <a:latin typeface="Calibri" panose="020F0502020204030204" pitchFamily="34" charset="0"/>
              </a:rPr>
              <a:t>officer’s </a:t>
            </a:r>
            <a:r>
              <a:rPr lang="en-US" sz="2800" dirty="0">
                <a:latin typeface="Calibri" panose="020F0502020204030204" pitchFamily="34" charset="0"/>
              </a:rPr>
              <a:t>actions</a:t>
            </a:r>
          </a:p>
          <a:p>
            <a:endParaRPr lang="en-US" dirty="0">
              <a:latin typeface="Calibri" panose="020F0502020204030204" pitchFamily="34" charset="0"/>
            </a:endParaRPr>
          </a:p>
        </p:txBody>
      </p:sp>
    </p:spTree>
    <p:extLst>
      <p:ext uri="{BB962C8B-B14F-4D97-AF65-F5344CB8AC3E}">
        <p14:creationId xmlns:p14="http://schemas.microsoft.com/office/powerpoint/2010/main" val="38920781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400530"/>
          </a:xfrm>
        </p:spPr>
        <p:txBody>
          <a:bodyPr>
            <a:noAutofit/>
          </a:bodyPr>
          <a:lstStyle/>
          <a:p>
            <a:pPr algn="ctr"/>
            <a:r>
              <a:rPr lang="en-US" sz="4400" dirty="0">
                <a:solidFill>
                  <a:srgbClr val="CDB82B"/>
                </a:solidFill>
              </a:rPr>
              <a:t>Purpose of Use of Force Reporting</a:t>
            </a:r>
          </a:p>
        </p:txBody>
      </p:sp>
      <p:sp>
        <p:nvSpPr>
          <p:cNvPr id="3" name="Content Placeholder 2"/>
          <p:cNvSpPr>
            <a:spLocks noGrp="1"/>
          </p:cNvSpPr>
          <p:nvPr>
            <p:ph idx="1"/>
          </p:nvPr>
        </p:nvSpPr>
        <p:spPr>
          <a:xfrm>
            <a:off x="304800" y="2438400"/>
            <a:ext cx="8534400" cy="4195481"/>
          </a:xfrm>
        </p:spPr>
        <p:txBody>
          <a:bodyPr>
            <a:normAutofit lnSpcReduction="10000"/>
          </a:bodyPr>
          <a:lstStyle/>
          <a:p>
            <a:r>
              <a:rPr lang="en-US" sz="2800" b="1" dirty="0" smtClean="0">
                <a:latin typeface="Calibri" panose="020F0502020204030204" pitchFamily="34" charset="0"/>
              </a:rPr>
              <a:t>Early Intervention Systems</a:t>
            </a:r>
          </a:p>
          <a:p>
            <a:pPr lvl="1"/>
            <a:r>
              <a:rPr lang="en-US" sz="2800" dirty="0" smtClean="0">
                <a:latin typeface="Calibri" panose="020F0502020204030204" pitchFamily="34" charset="0"/>
              </a:rPr>
              <a:t>Use of force is a key performance indicator that is used to identify at-risk officers and correct problematic behaviors.</a:t>
            </a:r>
          </a:p>
          <a:p>
            <a:pPr marL="457200" lvl="1" indent="0">
              <a:buNone/>
            </a:pPr>
            <a:endParaRPr lang="en-US" sz="2400" dirty="0" smtClean="0">
              <a:latin typeface="Calibri" panose="020F0502020204030204" pitchFamily="34" charset="0"/>
            </a:endParaRPr>
          </a:p>
          <a:p>
            <a:r>
              <a:rPr lang="en-US" sz="2800" b="1" dirty="0" smtClean="0">
                <a:latin typeface="Calibri" panose="020F0502020204030204" pitchFamily="34" charset="0"/>
              </a:rPr>
              <a:t>Training Components</a:t>
            </a:r>
          </a:p>
          <a:p>
            <a:pPr lvl="1"/>
            <a:r>
              <a:rPr lang="en-US" sz="2800" dirty="0" smtClean="0">
                <a:latin typeface="Calibri" panose="020F0502020204030204" pitchFamily="34" charset="0"/>
              </a:rPr>
              <a:t>Use of force documentation can be utilized to enhance officer learning based on an evaluation of reports describing field incidents.</a:t>
            </a:r>
          </a:p>
          <a:p>
            <a:pPr marL="457200" lvl="1" indent="0">
              <a:buNone/>
            </a:pPr>
            <a:endParaRPr lang="en-US" sz="2000" dirty="0">
              <a:latin typeface="Calibri" panose="020F0502020204030204" pitchFamily="34" charset="0"/>
            </a:endParaRPr>
          </a:p>
        </p:txBody>
      </p:sp>
    </p:spTree>
    <p:extLst>
      <p:ext uri="{BB962C8B-B14F-4D97-AF65-F5344CB8AC3E}">
        <p14:creationId xmlns:p14="http://schemas.microsoft.com/office/powerpoint/2010/main" val="31953485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400530"/>
          </a:xfrm>
        </p:spPr>
        <p:txBody>
          <a:bodyPr>
            <a:noAutofit/>
          </a:bodyPr>
          <a:lstStyle/>
          <a:p>
            <a:pPr algn="ctr"/>
            <a:r>
              <a:rPr lang="en-US" sz="4400" dirty="0">
                <a:solidFill>
                  <a:srgbClr val="CDB82B"/>
                </a:solidFill>
              </a:rPr>
              <a:t>Purpose of Use of Force Reporting</a:t>
            </a:r>
          </a:p>
        </p:txBody>
      </p:sp>
      <p:sp>
        <p:nvSpPr>
          <p:cNvPr id="3" name="Content Placeholder 2"/>
          <p:cNvSpPr>
            <a:spLocks noGrp="1"/>
          </p:cNvSpPr>
          <p:nvPr>
            <p:ph idx="1"/>
          </p:nvPr>
        </p:nvSpPr>
        <p:spPr>
          <a:xfrm>
            <a:off x="304800" y="1905000"/>
            <a:ext cx="8534400" cy="4195481"/>
          </a:xfrm>
        </p:spPr>
        <p:txBody>
          <a:bodyPr>
            <a:noAutofit/>
          </a:bodyPr>
          <a:lstStyle/>
          <a:p>
            <a:pPr>
              <a:lnSpc>
                <a:spcPct val="120000"/>
              </a:lnSpc>
            </a:pPr>
            <a:r>
              <a:rPr lang="en-US" sz="2800" b="1" dirty="0" smtClean="0">
                <a:latin typeface="Calibri" panose="020F0502020204030204" pitchFamily="34" charset="0"/>
              </a:rPr>
              <a:t>Use of force data is used to identify patterns or trends that may indicate training needs equipment upgrades, and/or policy modifications.</a:t>
            </a:r>
          </a:p>
          <a:p>
            <a:pPr lvl="1">
              <a:lnSpc>
                <a:spcPct val="120000"/>
              </a:lnSpc>
            </a:pPr>
            <a:r>
              <a:rPr lang="en-US" sz="2400" dirty="0" smtClean="0">
                <a:latin typeface="Calibri" panose="020F0502020204030204" pitchFamily="34" charset="0"/>
              </a:rPr>
              <a:t>Whether certain officers use more force than others?</a:t>
            </a:r>
          </a:p>
          <a:p>
            <a:pPr lvl="1">
              <a:lnSpc>
                <a:spcPct val="120000"/>
              </a:lnSpc>
            </a:pPr>
            <a:r>
              <a:rPr lang="en-US" sz="2400" dirty="0" smtClean="0">
                <a:latin typeface="Calibri" panose="020F0502020204030204" pitchFamily="34" charset="0"/>
              </a:rPr>
              <a:t>What kinds of force are being used?</a:t>
            </a:r>
          </a:p>
          <a:p>
            <a:pPr lvl="1">
              <a:lnSpc>
                <a:spcPct val="120000"/>
              </a:lnSpc>
            </a:pPr>
            <a:r>
              <a:rPr lang="en-US" sz="2400" dirty="0" smtClean="0">
                <a:latin typeface="Calibri" panose="020F0502020204030204" pitchFamily="34" charset="0"/>
              </a:rPr>
              <a:t>Under what circumstances officers use force?</a:t>
            </a:r>
          </a:p>
          <a:p>
            <a:pPr lvl="1">
              <a:lnSpc>
                <a:spcPct val="120000"/>
              </a:lnSpc>
            </a:pPr>
            <a:r>
              <a:rPr lang="en-US" sz="2400" dirty="0" smtClean="0">
                <a:latin typeface="Calibri" panose="020F0502020204030204" pitchFamily="34" charset="0"/>
              </a:rPr>
              <a:t>Frequency of the use of force?</a:t>
            </a:r>
          </a:p>
          <a:p>
            <a:pPr lvl="1">
              <a:lnSpc>
                <a:spcPct val="120000"/>
              </a:lnSpc>
            </a:pPr>
            <a:r>
              <a:rPr lang="en-US" sz="2400" dirty="0" smtClean="0">
                <a:latin typeface="Calibri" panose="020F0502020204030204" pitchFamily="34" charset="0"/>
              </a:rPr>
              <a:t>Officer / civilian injury resulting from the use of force?</a:t>
            </a:r>
            <a:endParaRPr lang="en-US" sz="2400" dirty="0">
              <a:latin typeface="Calibri" panose="020F0502020204030204" pitchFamily="34" charset="0"/>
            </a:endParaRPr>
          </a:p>
        </p:txBody>
      </p:sp>
    </p:spTree>
    <p:extLst>
      <p:ext uri="{BB962C8B-B14F-4D97-AF65-F5344CB8AC3E}">
        <p14:creationId xmlns:p14="http://schemas.microsoft.com/office/powerpoint/2010/main" val="691129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3288"/>
            <a:ext cx="8839200" cy="883512"/>
          </a:xfrm>
        </p:spPr>
        <p:txBody>
          <a:bodyPr/>
          <a:lstStyle/>
          <a:p>
            <a:pPr algn="ctr"/>
            <a:r>
              <a:rPr lang="en-US" sz="4400" dirty="0" smtClean="0">
                <a:solidFill>
                  <a:srgbClr val="CDB82B"/>
                </a:solidFill>
              </a:rPr>
              <a:t>Is Ferguson a Blueprint?</a:t>
            </a:r>
            <a:endParaRPr lang="en-US" sz="4400" dirty="0">
              <a:solidFill>
                <a:srgbClr val="CDB82B"/>
              </a:solidFill>
            </a:endParaRPr>
          </a:p>
        </p:txBody>
      </p:sp>
      <p:sp>
        <p:nvSpPr>
          <p:cNvPr id="3" name="Content Placeholder 2"/>
          <p:cNvSpPr>
            <a:spLocks noGrp="1"/>
          </p:cNvSpPr>
          <p:nvPr>
            <p:ph idx="1"/>
          </p:nvPr>
        </p:nvSpPr>
        <p:spPr>
          <a:xfrm>
            <a:off x="228600" y="1447800"/>
            <a:ext cx="8686800" cy="4876806"/>
          </a:xfrm>
        </p:spPr>
        <p:txBody>
          <a:bodyPr>
            <a:noAutofit/>
          </a:bodyPr>
          <a:lstStyle/>
          <a:p>
            <a:r>
              <a:rPr lang="en-US" sz="2200" dirty="0">
                <a:latin typeface="Calibri" panose="020F0502020204030204" pitchFamily="34" charset="0"/>
              </a:rPr>
              <a:t>It is not feasible within the confines of this </a:t>
            </a:r>
            <a:r>
              <a:rPr lang="en-US" sz="2200" dirty="0" smtClean="0">
                <a:latin typeface="Calibri" panose="020F0502020204030204" pitchFamily="34" charset="0"/>
              </a:rPr>
              <a:t>training </a:t>
            </a:r>
            <a:r>
              <a:rPr lang="en-US" sz="2200" dirty="0">
                <a:latin typeface="Calibri" panose="020F0502020204030204" pitchFamily="34" charset="0"/>
              </a:rPr>
              <a:t>to discuss all of the issues and recommendations contained in the lengthy Ferguson report</a:t>
            </a:r>
            <a:r>
              <a:rPr lang="en-US" sz="2200" dirty="0" smtClean="0">
                <a:latin typeface="Calibri" panose="020F0502020204030204" pitchFamily="34" charset="0"/>
              </a:rPr>
              <a:t>.</a:t>
            </a:r>
          </a:p>
          <a:p>
            <a:pPr marL="0" indent="0">
              <a:buNone/>
            </a:pPr>
            <a:r>
              <a:rPr lang="en-US" sz="1000" dirty="0" smtClean="0">
                <a:latin typeface="Calibri" panose="020F0502020204030204" pitchFamily="34" charset="0"/>
              </a:rPr>
              <a:t>  </a:t>
            </a:r>
          </a:p>
          <a:p>
            <a:r>
              <a:rPr lang="en-US" sz="2200" dirty="0" smtClean="0">
                <a:latin typeface="Calibri" panose="020F0502020204030204" pitchFamily="34" charset="0"/>
              </a:rPr>
              <a:t>Rather</a:t>
            </a:r>
            <a:r>
              <a:rPr lang="en-US" sz="2200" dirty="0">
                <a:latin typeface="Calibri" panose="020F0502020204030204" pitchFamily="34" charset="0"/>
              </a:rPr>
              <a:t>, we will focus on those areas in the report that seem to garner the most attention in investigations of this sort, and those areas in which many departments often find a need for improvement.  </a:t>
            </a:r>
            <a:endParaRPr lang="en-US" sz="2200" dirty="0" smtClean="0">
              <a:latin typeface="Calibri" panose="020F0502020204030204" pitchFamily="34" charset="0"/>
            </a:endParaRPr>
          </a:p>
          <a:p>
            <a:pPr marL="0" indent="0">
              <a:buNone/>
            </a:pPr>
            <a:endParaRPr lang="en-US" sz="1000" dirty="0" smtClean="0">
              <a:latin typeface="Calibri" panose="020F0502020204030204" pitchFamily="34" charset="0"/>
            </a:endParaRPr>
          </a:p>
          <a:p>
            <a:r>
              <a:rPr lang="en-US" sz="2200" dirty="0" smtClean="0">
                <a:latin typeface="Calibri" panose="020F0502020204030204" pitchFamily="34" charset="0"/>
              </a:rPr>
              <a:t>Limited to a brief </a:t>
            </a:r>
            <a:r>
              <a:rPr lang="en-US" sz="2200" dirty="0">
                <a:latin typeface="Calibri" panose="020F0502020204030204" pitchFamily="34" charset="0"/>
              </a:rPr>
              <a:t>discussion of the following:  bias based policing, use of force reporting and investigations, proper supervision, accepting and investigating complaints of misconduct, training, and community policing.  </a:t>
            </a:r>
            <a:endParaRPr lang="en-US" sz="2200" dirty="0" smtClean="0">
              <a:latin typeface="Calibri" panose="020F0502020204030204" pitchFamily="34" charset="0"/>
            </a:endParaRPr>
          </a:p>
          <a:p>
            <a:pPr marL="0" indent="0">
              <a:buNone/>
            </a:pPr>
            <a:endParaRPr lang="en-US" sz="1000" dirty="0" smtClean="0">
              <a:latin typeface="Calibri" panose="020F0502020204030204" pitchFamily="34" charset="0"/>
            </a:endParaRPr>
          </a:p>
          <a:p>
            <a:r>
              <a:rPr lang="en-US" sz="2200" dirty="0" smtClean="0">
                <a:latin typeface="Calibri" panose="020F0502020204030204" pitchFamily="34" charset="0"/>
              </a:rPr>
              <a:t>The </a:t>
            </a:r>
            <a:r>
              <a:rPr lang="en-US" sz="2200" dirty="0">
                <a:latin typeface="Calibri" panose="020F0502020204030204" pitchFamily="34" charset="0"/>
              </a:rPr>
              <a:t>purpose of this </a:t>
            </a:r>
            <a:r>
              <a:rPr lang="en-US" sz="2200" dirty="0" smtClean="0">
                <a:latin typeface="Calibri" panose="020F0502020204030204" pitchFamily="34" charset="0"/>
              </a:rPr>
              <a:t>training </a:t>
            </a:r>
            <a:r>
              <a:rPr lang="en-US" sz="2200" dirty="0">
                <a:latin typeface="Calibri" panose="020F0502020204030204" pitchFamily="34" charset="0"/>
              </a:rPr>
              <a:t>is not to opine on the accuracy of the DOJ’s investigation and assessment.  Rather, it is a review of the DOJ’s findings and recommendations contained in its report</a:t>
            </a:r>
            <a:r>
              <a:rPr lang="en-US" sz="2200" dirty="0" smtClean="0">
                <a:latin typeface="Calibri" panose="020F0502020204030204" pitchFamily="34" charset="0"/>
              </a:rPr>
              <a:t>.    </a:t>
            </a:r>
            <a:endParaRPr lang="en-US" sz="2200" dirty="0">
              <a:latin typeface="Calibri" panose="020F0502020204030204" pitchFamily="34" charset="0"/>
            </a:endParaRPr>
          </a:p>
        </p:txBody>
      </p:sp>
    </p:spTree>
    <p:extLst>
      <p:ext uri="{BB962C8B-B14F-4D97-AF65-F5344CB8AC3E}">
        <p14:creationId xmlns:p14="http://schemas.microsoft.com/office/powerpoint/2010/main" val="5594420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8839200" cy="1400530"/>
          </a:xfrm>
        </p:spPr>
        <p:txBody>
          <a:bodyPr>
            <a:noAutofit/>
          </a:bodyPr>
          <a:lstStyle/>
          <a:p>
            <a:pPr algn="ctr"/>
            <a:r>
              <a:rPr lang="en-US" sz="4400" dirty="0">
                <a:solidFill>
                  <a:srgbClr val="CDB82B"/>
                </a:solidFill>
              </a:rPr>
              <a:t>Purpose of Use of Force Reporting</a:t>
            </a:r>
          </a:p>
        </p:txBody>
      </p:sp>
      <p:sp>
        <p:nvSpPr>
          <p:cNvPr id="3" name="Content Placeholder 2"/>
          <p:cNvSpPr>
            <a:spLocks noGrp="1"/>
          </p:cNvSpPr>
          <p:nvPr>
            <p:ph idx="1"/>
          </p:nvPr>
        </p:nvSpPr>
        <p:spPr>
          <a:xfrm>
            <a:off x="533400" y="2133600"/>
            <a:ext cx="8153400" cy="4195481"/>
          </a:xfrm>
        </p:spPr>
        <p:txBody>
          <a:bodyPr>
            <a:noAutofit/>
          </a:bodyPr>
          <a:lstStyle/>
          <a:p>
            <a:pPr>
              <a:lnSpc>
                <a:spcPct val="110000"/>
              </a:lnSpc>
            </a:pPr>
            <a:r>
              <a:rPr lang="en-US" sz="2800" b="1" dirty="0" smtClean="0">
                <a:latin typeface="Calibri" panose="020F0502020204030204" pitchFamily="34" charset="0"/>
              </a:rPr>
              <a:t>Lawsuits / Community Support</a:t>
            </a:r>
          </a:p>
          <a:p>
            <a:pPr lvl="1">
              <a:lnSpc>
                <a:spcPct val="110000"/>
              </a:lnSpc>
            </a:pPr>
            <a:r>
              <a:rPr lang="en-US" sz="2400" dirty="0" smtClean="0">
                <a:latin typeface="Calibri" panose="020F0502020204030204" pitchFamily="34" charset="0"/>
              </a:rPr>
              <a:t>Critical that departments ensure and be able to document that its officers employ only that level of force that is reasonably necessary to control a situation.</a:t>
            </a:r>
          </a:p>
          <a:p>
            <a:pPr lvl="1">
              <a:lnSpc>
                <a:spcPct val="110000"/>
              </a:lnSpc>
            </a:pPr>
            <a:r>
              <a:rPr lang="en-US" sz="2400" dirty="0" smtClean="0">
                <a:latin typeface="Calibri" panose="020F0502020204030204" pitchFamily="34" charset="0"/>
              </a:rPr>
              <a:t>Agencies are in a much better position to defend themselves against charges of excessive force if they document the types of situations in which your officers have used force.</a:t>
            </a:r>
            <a:endParaRPr lang="en-US" sz="2400" dirty="0">
              <a:latin typeface="Calibri" panose="020F0502020204030204" pitchFamily="34" charset="0"/>
            </a:endParaRPr>
          </a:p>
        </p:txBody>
      </p:sp>
    </p:spTree>
    <p:extLst>
      <p:ext uri="{BB962C8B-B14F-4D97-AF65-F5344CB8AC3E}">
        <p14:creationId xmlns:p14="http://schemas.microsoft.com/office/powerpoint/2010/main" val="3574134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918882"/>
          </a:xfrm>
        </p:spPr>
        <p:txBody>
          <a:bodyPr/>
          <a:lstStyle/>
          <a:p>
            <a:pPr algn="ctr">
              <a:defRPr/>
            </a:pPr>
            <a:r>
              <a:rPr lang="en-US" sz="4400" dirty="0">
                <a:solidFill>
                  <a:srgbClr val="CDB82B"/>
                </a:solidFill>
              </a:rPr>
              <a:t>Supervisory Response</a:t>
            </a:r>
          </a:p>
        </p:txBody>
      </p:sp>
      <p:sp>
        <p:nvSpPr>
          <p:cNvPr id="3" name="Content Placeholder 2"/>
          <p:cNvSpPr>
            <a:spLocks noGrp="1"/>
          </p:cNvSpPr>
          <p:nvPr>
            <p:ph idx="1"/>
          </p:nvPr>
        </p:nvSpPr>
        <p:spPr>
          <a:xfrm>
            <a:off x="609600" y="1828800"/>
            <a:ext cx="7924800" cy="4195481"/>
          </a:xfrm>
        </p:spPr>
        <p:txBody>
          <a:bodyPr>
            <a:noAutofit/>
          </a:bodyPr>
          <a:lstStyle/>
          <a:p>
            <a:pPr lvl="0"/>
            <a:r>
              <a:rPr lang="en-US" sz="2800" dirty="0">
                <a:latin typeface="Calibri" panose="020F0502020204030204" pitchFamily="34" charset="0"/>
              </a:rPr>
              <a:t>When the Supervisor is notified of </a:t>
            </a:r>
            <a:r>
              <a:rPr lang="en-US" sz="2800" dirty="0" smtClean="0">
                <a:latin typeface="Calibri" panose="020F0502020204030204" pitchFamily="34" charset="0"/>
              </a:rPr>
              <a:t>use </a:t>
            </a:r>
            <a:r>
              <a:rPr lang="en-US" sz="2800" dirty="0">
                <a:latin typeface="Calibri" panose="020F0502020204030204" pitchFamily="34" charset="0"/>
              </a:rPr>
              <a:t>of force he or she shall respond on a priority basis and do the following:</a:t>
            </a:r>
          </a:p>
          <a:p>
            <a:pPr lvl="1"/>
            <a:r>
              <a:rPr lang="en-US" sz="2400" dirty="0">
                <a:latin typeface="Calibri" panose="020F0502020204030204" pitchFamily="34" charset="0"/>
              </a:rPr>
              <a:t>Conduct a </a:t>
            </a:r>
            <a:r>
              <a:rPr lang="en-US" sz="2400" dirty="0" smtClean="0">
                <a:latin typeface="Calibri" panose="020F0502020204030204" pitchFamily="34" charset="0"/>
              </a:rPr>
              <a:t>preliminary </a:t>
            </a:r>
            <a:r>
              <a:rPr lang="en-US" sz="2400" dirty="0">
                <a:latin typeface="Calibri" panose="020F0502020204030204" pitchFamily="34" charset="0"/>
              </a:rPr>
              <a:t>investigation into the use of force.</a:t>
            </a:r>
          </a:p>
          <a:p>
            <a:pPr lvl="1"/>
            <a:r>
              <a:rPr lang="en-US" sz="2400" dirty="0">
                <a:latin typeface="Calibri" panose="020F0502020204030204" pitchFamily="34" charset="0"/>
              </a:rPr>
              <a:t>D</a:t>
            </a:r>
            <a:r>
              <a:rPr lang="en-US" sz="2400" dirty="0" smtClean="0">
                <a:latin typeface="Calibri" panose="020F0502020204030204" pitchFamily="34" charset="0"/>
              </a:rPr>
              <a:t>ocument</a:t>
            </a:r>
            <a:r>
              <a:rPr lang="en-US" sz="2400" dirty="0">
                <a:latin typeface="Calibri" panose="020F0502020204030204" pitchFamily="34" charset="0"/>
              </a:rPr>
              <a:t>, as necessary, the scene of the incident.</a:t>
            </a:r>
          </a:p>
          <a:p>
            <a:pPr lvl="1"/>
            <a:r>
              <a:rPr lang="en-US" sz="2400" dirty="0">
                <a:latin typeface="Calibri" panose="020F0502020204030204" pitchFamily="34" charset="0"/>
              </a:rPr>
              <a:t>S</a:t>
            </a:r>
            <a:r>
              <a:rPr lang="en-US" sz="2400" dirty="0" smtClean="0">
                <a:latin typeface="Calibri" panose="020F0502020204030204" pitchFamily="34" charset="0"/>
              </a:rPr>
              <a:t>hall </a:t>
            </a:r>
            <a:r>
              <a:rPr lang="en-US" sz="2400" dirty="0">
                <a:latin typeface="Calibri" panose="020F0502020204030204" pitchFamily="34" charset="0"/>
              </a:rPr>
              <a:t>visibly inspect the officer(s) and subject(s) for injury.</a:t>
            </a:r>
          </a:p>
          <a:p>
            <a:pPr lvl="1"/>
            <a:r>
              <a:rPr lang="en-US" sz="2400" dirty="0">
                <a:latin typeface="Calibri" panose="020F0502020204030204" pitchFamily="34" charset="0"/>
              </a:rPr>
              <a:t>I</a:t>
            </a:r>
            <a:r>
              <a:rPr lang="en-US" sz="2400" dirty="0" smtClean="0">
                <a:latin typeface="Calibri" panose="020F0502020204030204" pitchFamily="34" charset="0"/>
              </a:rPr>
              <a:t>nterview </a:t>
            </a:r>
            <a:r>
              <a:rPr lang="en-US" sz="2400" dirty="0">
                <a:latin typeface="Calibri" panose="020F0502020204030204" pitchFamily="34" charset="0"/>
              </a:rPr>
              <a:t>the subject for complaints of pain, and ensure that the subject receives needed medical attention.</a:t>
            </a:r>
          </a:p>
          <a:p>
            <a:pPr>
              <a:defRPr/>
            </a:pPr>
            <a:endParaRPr lang="en-US" sz="2800" dirty="0">
              <a:latin typeface="Calibri" panose="020F0502020204030204" pitchFamily="34" charset="0"/>
            </a:endParaRPr>
          </a:p>
          <a:p>
            <a:pPr>
              <a:defRPr/>
            </a:pPr>
            <a:endParaRPr lang="en-US" sz="2800" dirty="0">
              <a:latin typeface="Calibri" panose="020F0502020204030204" pitchFamily="34" charset="0"/>
            </a:endParaRPr>
          </a:p>
        </p:txBody>
      </p:sp>
    </p:spTree>
    <p:extLst>
      <p:ext uri="{BB962C8B-B14F-4D97-AF65-F5344CB8AC3E}">
        <p14:creationId xmlns:p14="http://schemas.microsoft.com/office/powerpoint/2010/main" val="4120543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1981200"/>
            <a:ext cx="2435158" cy="441959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u="sng" dirty="0" smtClean="0">
                <a:solidFill>
                  <a:schemeClr val="accent2">
                    <a:lumMod val="50000"/>
                  </a:schemeClr>
                </a:solidFill>
              </a:rPr>
              <a:t>Level One</a:t>
            </a:r>
          </a:p>
          <a:p>
            <a:pPr algn="ctr"/>
            <a:endParaRPr lang="en-US" sz="2400" b="1" dirty="0">
              <a:solidFill>
                <a:schemeClr val="accent2">
                  <a:lumMod val="50000"/>
                </a:schemeClr>
              </a:solidFill>
              <a:latin typeface="Calibri" panose="020F0502020204030204" pitchFamily="34" charset="0"/>
            </a:endParaRPr>
          </a:p>
          <a:p>
            <a:pPr algn="ctr"/>
            <a:r>
              <a:rPr lang="en-US" sz="2400" dirty="0" smtClean="0">
                <a:solidFill>
                  <a:schemeClr val="accent2">
                    <a:lumMod val="50000"/>
                  </a:schemeClr>
                </a:solidFill>
                <a:latin typeface="Calibri" panose="020F0502020204030204" pitchFamily="34" charset="0"/>
              </a:rPr>
              <a:t>Soft Hands</a:t>
            </a:r>
          </a:p>
          <a:p>
            <a:pPr algn="ctr"/>
            <a:r>
              <a:rPr lang="en-US" sz="2400" dirty="0" smtClean="0">
                <a:solidFill>
                  <a:schemeClr val="accent2">
                    <a:lumMod val="50000"/>
                  </a:schemeClr>
                </a:solidFill>
                <a:latin typeface="Calibri" panose="020F0502020204030204" pitchFamily="34" charset="0"/>
              </a:rPr>
              <a:t>Escort</a:t>
            </a:r>
          </a:p>
          <a:p>
            <a:pPr algn="ctr"/>
            <a:r>
              <a:rPr lang="en-US" sz="2400" dirty="0" smtClean="0">
                <a:solidFill>
                  <a:schemeClr val="accent2">
                    <a:lumMod val="50000"/>
                  </a:schemeClr>
                </a:solidFill>
                <a:latin typeface="Calibri" panose="020F0502020204030204" pitchFamily="34" charset="0"/>
              </a:rPr>
              <a:t>Dispatch of Animal </a:t>
            </a:r>
          </a:p>
          <a:p>
            <a:pPr marL="285750" indent="-285750">
              <a:buFontTx/>
              <a:buChar char="-"/>
            </a:pPr>
            <a:endParaRPr lang="en-US" sz="2400" dirty="0">
              <a:solidFill>
                <a:schemeClr val="accent2">
                  <a:lumMod val="50000"/>
                </a:schemeClr>
              </a:solidFill>
              <a:latin typeface="Calibri" panose="020F0502020204030204" pitchFamily="34" charset="0"/>
            </a:endParaRPr>
          </a:p>
          <a:p>
            <a:pPr algn="ctr"/>
            <a:r>
              <a:rPr lang="en-US" sz="2400" dirty="0" smtClean="0">
                <a:solidFill>
                  <a:schemeClr val="accent2">
                    <a:lumMod val="50000"/>
                  </a:schemeClr>
                </a:solidFill>
                <a:latin typeface="Calibri" panose="020F0502020204030204" pitchFamily="34" charset="0"/>
              </a:rPr>
              <a:t>No Response</a:t>
            </a:r>
          </a:p>
          <a:p>
            <a:pPr algn="ctr"/>
            <a:r>
              <a:rPr lang="en-US" sz="2400" dirty="0" smtClean="0">
                <a:solidFill>
                  <a:schemeClr val="accent2">
                    <a:lumMod val="50000"/>
                  </a:schemeClr>
                </a:solidFill>
                <a:latin typeface="Calibri" panose="020F0502020204030204" pitchFamily="34" charset="0"/>
              </a:rPr>
              <a:t>Report</a:t>
            </a:r>
          </a:p>
          <a:p>
            <a:pPr algn="ctr"/>
            <a:r>
              <a:rPr lang="en-US" sz="2400" dirty="0" smtClean="0">
                <a:solidFill>
                  <a:schemeClr val="accent2">
                    <a:lumMod val="50000"/>
                  </a:schemeClr>
                </a:solidFill>
                <a:latin typeface="Calibri" panose="020F0502020204030204" pitchFamily="34" charset="0"/>
              </a:rPr>
              <a:t>Review</a:t>
            </a:r>
            <a:endParaRPr lang="en-US" sz="2400" dirty="0">
              <a:solidFill>
                <a:schemeClr val="accent2">
                  <a:lumMod val="50000"/>
                </a:schemeClr>
              </a:solidFill>
              <a:latin typeface="Calibri" panose="020F0502020204030204" pitchFamily="34" charset="0"/>
            </a:endParaRPr>
          </a:p>
        </p:txBody>
      </p:sp>
      <p:sp>
        <p:nvSpPr>
          <p:cNvPr id="9" name="Rectangle 8"/>
          <p:cNvSpPr/>
          <p:nvPr/>
        </p:nvSpPr>
        <p:spPr>
          <a:xfrm>
            <a:off x="6781800" y="1981201"/>
            <a:ext cx="2362200" cy="441959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u="sng" dirty="0">
                <a:solidFill>
                  <a:schemeClr val="accent2">
                    <a:lumMod val="50000"/>
                  </a:schemeClr>
                </a:solidFill>
              </a:rPr>
              <a:t>Level Three</a:t>
            </a:r>
          </a:p>
          <a:p>
            <a:pPr algn="ctr"/>
            <a:endParaRPr lang="en-US" sz="2400" b="1" dirty="0">
              <a:solidFill>
                <a:schemeClr val="tx1"/>
              </a:solidFill>
            </a:endParaRPr>
          </a:p>
          <a:p>
            <a:pPr algn="ctr"/>
            <a:r>
              <a:rPr lang="en-US" sz="2400" dirty="0">
                <a:solidFill>
                  <a:schemeClr val="accent2">
                    <a:lumMod val="50000"/>
                  </a:schemeClr>
                </a:solidFill>
                <a:latin typeface="Calibri" panose="020F0502020204030204" pitchFamily="34" charset="0"/>
              </a:rPr>
              <a:t>Serious Injury</a:t>
            </a:r>
          </a:p>
          <a:p>
            <a:pPr algn="ctr"/>
            <a:r>
              <a:rPr lang="en-US" sz="2400" dirty="0">
                <a:solidFill>
                  <a:schemeClr val="accent2">
                    <a:lumMod val="50000"/>
                  </a:schemeClr>
                </a:solidFill>
                <a:latin typeface="Calibri" panose="020F0502020204030204" pitchFamily="34" charset="0"/>
              </a:rPr>
              <a:t>OIS</a:t>
            </a:r>
          </a:p>
          <a:p>
            <a:pPr algn="ctr"/>
            <a:r>
              <a:rPr lang="en-US" sz="2400" dirty="0">
                <a:solidFill>
                  <a:schemeClr val="accent2">
                    <a:lumMod val="50000"/>
                  </a:schemeClr>
                </a:solidFill>
                <a:latin typeface="Calibri" panose="020F0502020204030204" pitchFamily="34" charset="0"/>
              </a:rPr>
              <a:t>In-custody Death</a:t>
            </a:r>
          </a:p>
          <a:p>
            <a:pPr algn="ctr"/>
            <a:endParaRPr lang="en-US" sz="2400" b="1" dirty="0">
              <a:solidFill>
                <a:schemeClr val="tx1"/>
              </a:solidFill>
            </a:endParaRPr>
          </a:p>
          <a:p>
            <a:pPr algn="ctr"/>
            <a:r>
              <a:rPr lang="en-US" sz="2400" dirty="0">
                <a:solidFill>
                  <a:schemeClr val="accent2">
                    <a:lumMod val="50000"/>
                  </a:schemeClr>
                </a:solidFill>
                <a:latin typeface="Calibri" panose="020F0502020204030204" pitchFamily="34" charset="0"/>
              </a:rPr>
              <a:t>Supervisor</a:t>
            </a:r>
          </a:p>
          <a:p>
            <a:pPr algn="ctr"/>
            <a:r>
              <a:rPr lang="en-US" sz="2400" dirty="0">
                <a:solidFill>
                  <a:schemeClr val="accent2">
                    <a:lumMod val="50000"/>
                  </a:schemeClr>
                </a:solidFill>
                <a:latin typeface="Calibri" panose="020F0502020204030204" pitchFamily="34" charset="0"/>
              </a:rPr>
              <a:t>Hold scene</a:t>
            </a:r>
          </a:p>
          <a:p>
            <a:pPr algn="ctr"/>
            <a:r>
              <a:rPr lang="en-US" sz="2400" dirty="0">
                <a:solidFill>
                  <a:schemeClr val="accent2">
                    <a:lumMod val="50000"/>
                  </a:schemeClr>
                </a:solidFill>
                <a:latin typeface="Calibri" panose="020F0502020204030204" pitchFamily="34" charset="0"/>
              </a:rPr>
              <a:t>Evidence</a:t>
            </a:r>
          </a:p>
          <a:p>
            <a:pPr algn="ctr"/>
            <a:r>
              <a:rPr lang="en-US" sz="2400" dirty="0">
                <a:solidFill>
                  <a:schemeClr val="accent2">
                    <a:lumMod val="50000"/>
                  </a:schemeClr>
                </a:solidFill>
                <a:latin typeface="Calibri" panose="020F0502020204030204" pitchFamily="34" charset="0"/>
              </a:rPr>
              <a:t>Public Safety Statement</a:t>
            </a:r>
          </a:p>
        </p:txBody>
      </p:sp>
      <p:sp>
        <p:nvSpPr>
          <p:cNvPr id="10" name="Rectangle 9"/>
          <p:cNvSpPr/>
          <p:nvPr/>
        </p:nvSpPr>
        <p:spPr>
          <a:xfrm>
            <a:off x="2435158" y="1287525"/>
            <a:ext cx="4346642" cy="55704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u="sng" dirty="0">
                <a:solidFill>
                  <a:schemeClr val="accent2">
                    <a:lumMod val="50000"/>
                  </a:schemeClr>
                </a:solidFill>
              </a:rPr>
              <a:t>Level Two</a:t>
            </a:r>
          </a:p>
          <a:p>
            <a:pPr algn="ctr"/>
            <a:endParaRPr lang="en-US" sz="2400" b="1" dirty="0">
              <a:solidFill>
                <a:schemeClr val="tx1"/>
              </a:solidFill>
            </a:endParaRPr>
          </a:p>
          <a:p>
            <a:pPr algn="ctr"/>
            <a:r>
              <a:rPr lang="en-US" sz="2400" dirty="0">
                <a:solidFill>
                  <a:schemeClr val="accent2">
                    <a:lumMod val="50000"/>
                  </a:schemeClr>
                </a:solidFill>
                <a:latin typeface="Calibri" panose="020F0502020204030204" pitchFamily="34" charset="0"/>
              </a:rPr>
              <a:t>Hard Hands</a:t>
            </a:r>
          </a:p>
          <a:p>
            <a:pPr algn="ctr"/>
            <a:r>
              <a:rPr lang="en-US" sz="2400" dirty="0">
                <a:solidFill>
                  <a:schemeClr val="accent2">
                    <a:lumMod val="50000"/>
                  </a:schemeClr>
                </a:solidFill>
                <a:latin typeface="Calibri" panose="020F0502020204030204" pitchFamily="34" charset="0"/>
              </a:rPr>
              <a:t>Chemical Agent</a:t>
            </a:r>
          </a:p>
          <a:p>
            <a:pPr algn="ctr"/>
            <a:r>
              <a:rPr lang="en-US" sz="2400" dirty="0">
                <a:solidFill>
                  <a:schemeClr val="accent2">
                    <a:lumMod val="50000"/>
                  </a:schemeClr>
                </a:solidFill>
                <a:latin typeface="Calibri" panose="020F0502020204030204" pitchFamily="34" charset="0"/>
              </a:rPr>
              <a:t>Impact Weapon</a:t>
            </a:r>
          </a:p>
          <a:p>
            <a:pPr algn="ctr"/>
            <a:r>
              <a:rPr lang="en-US" sz="2400" dirty="0">
                <a:solidFill>
                  <a:schemeClr val="accent2">
                    <a:lumMod val="50000"/>
                  </a:schemeClr>
                </a:solidFill>
                <a:latin typeface="Calibri" panose="020F0502020204030204" pitchFamily="34" charset="0"/>
              </a:rPr>
              <a:t>ECW</a:t>
            </a:r>
          </a:p>
          <a:p>
            <a:pPr algn="ctr"/>
            <a:endParaRPr lang="en-US" sz="2400" b="1" dirty="0" smtClean="0">
              <a:solidFill>
                <a:schemeClr val="tx1"/>
              </a:solidFill>
            </a:endParaRPr>
          </a:p>
          <a:p>
            <a:pPr algn="ctr"/>
            <a:r>
              <a:rPr lang="en-US" sz="2800" b="1" u="sng" dirty="0" smtClean="0">
                <a:solidFill>
                  <a:srgbClr val="C00000"/>
                </a:solidFill>
              </a:rPr>
              <a:t>Supervisory Response</a:t>
            </a:r>
          </a:p>
          <a:p>
            <a:pPr algn="ctr"/>
            <a:r>
              <a:rPr lang="en-US" sz="2400" dirty="0">
                <a:solidFill>
                  <a:schemeClr val="accent2">
                    <a:lumMod val="50000"/>
                  </a:schemeClr>
                </a:solidFill>
                <a:latin typeface="Calibri" panose="020F0502020204030204" pitchFamily="34" charset="0"/>
              </a:rPr>
              <a:t>Officer Interview</a:t>
            </a:r>
          </a:p>
          <a:p>
            <a:pPr algn="ctr"/>
            <a:r>
              <a:rPr lang="en-US" sz="2400" dirty="0">
                <a:solidFill>
                  <a:schemeClr val="accent2">
                    <a:lumMod val="50000"/>
                  </a:schemeClr>
                </a:solidFill>
                <a:latin typeface="Calibri" panose="020F0502020204030204" pitchFamily="34" charset="0"/>
              </a:rPr>
              <a:t>Suspect Interview</a:t>
            </a:r>
          </a:p>
          <a:p>
            <a:pPr algn="ctr"/>
            <a:r>
              <a:rPr lang="en-US" sz="2400" dirty="0">
                <a:solidFill>
                  <a:schemeClr val="accent2">
                    <a:lumMod val="50000"/>
                  </a:schemeClr>
                </a:solidFill>
                <a:latin typeface="Calibri" panose="020F0502020204030204" pitchFamily="34" charset="0"/>
              </a:rPr>
              <a:t>Medical Attention</a:t>
            </a:r>
          </a:p>
          <a:p>
            <a:pPr algn="ctr"/>
            <a:r>
              <a:rPr lang="en-US" sz="2400" dirty="0">
                <a:solidFill>
                  <a:schemeClr val="accent2">
                    <a:lumMod val="50000"/>
                  </a:schemeClr>
                </a:solidFill>
                <a:latin typeface="Calibri" panose="020F0502020204030204" pitchFamily="34" charset="0"/>
              </a:rPr>
              <a:t>Photograph</a:t>
            </a:r>
          </a:p>
          <a:p>
            <a:pPr algn="ctr"/>
            <a:r>
              <a:rPr lang="en-US" sz="2400" dirty="0">
                <a:solidFill>
                  <a:schemeClr val="accent2">
                    <a:lumMod val="50000"/>
                  </a:schemeClr>
                </a:solidFill>
                <a:latin typeface="Calibri" panose="020F0502020204030204" pitchFamily="34" charset="0"/>
              </a:rPr>
              <a:t>Evidence</a:t>
            </a:r>
          </a:p>
          <a:p>
            <a:pPr algn="ctr"/>
            <a:r>
              <a:rPr lang="en-US" sz="2400" dirty="0">
                <a:solidFill>
                  <a:schemeClr val="accent2">
                    <a:lumMod val="50000"/>
                  </a:schemeClr>
                </a:solidFill>
                <a:latin typeface="Calibri" panose="020F0502020204030204" pitchFamily="34" charset="0"/>
              </a:rPr>
              <a:t>Witnesses</a:t>
            </a:r>
          </a:p>
          <a:p>
            <a:pPr algn="ctr"/>
            <a:endParaRPr lang="en-US" b="1" dirty="0" smtClean="0">
              <a:solidFill>
                <a:schemeClr val="tx1"/>
              </a:solidFill>
            </a:endParaRPr>
          </a:p>
          <a:p>
            <a:pPr algn="ctr"/>
            <a:endParaRPr lang="en-US" b="1" dirty="0" smtClean="0">
              <a:solidFill>
                <a:schemeClr val="tx1"/>
              </a:solidFill>
            </a:endParaRPr>
          </a:p>
        </p:txBody>
      </p:sp>
      <p:sp>
        <p:nvSpPr>
          <p:cNvPr id="2" name="Rectangle 1"/>
          <p:cNvSpPr/>
          <p:nvPr/>
        </p:nvSpPr>
        <p:spPr>
          <a:xfrm>
            <a:off x="36478" y="76200"/>
            <a:ext cx="9031321" cy="1200329"/>
          </a:xfrm>
          <a:prstGeom prst="rect">
            <a:avLst/>
          </a:prstGeom>
        </p:spPr>
        <p:txBody>
          <a:bodyPr wrap="square">
            <a:spAutoFit/>
          </a:bodyPr>
          <a:lstStyle/>
          <a:p>
            <a:pPr algn="ctr" defTabSz="457200">
              <a:spcBef>
                <a:spcPct val="0"/>
              </a:spcBef>
              <a:defRPr/>
            </a:pPr>
            <a:r>
              <a:rPr lang="en-US" sz="3600" dirty="0">
                <a:solidFill>
                  <a:srgbClr val="CDB82B"/>
                </a:solidFill>
              </a:rPr>
              <a:t>Force Investigation Requirements </a:t>
            </a:r>
          </a:p>
          <a:p>
            <a:pPr algn="ctr" defTabSz="457200">
              <a:spcBef>
                <a:spcPct val="0"/>
              </a:spcBef>
              <a:defRPr/>
            </a:pPr>
            <a:r>
              <a:rPr lang="en-US" sz="3600" dirty="0">
                <a:solidFill>
                  <a:srgbClr val="CDB82B"/>
                </a:solidFill>
              </a:rPr>
              <a:t>Per Level</a:t>
            </a:r>
          </a:p>
        </p:txBody>
      </p:sp>
    </p:spTree>
    <p:extLst>
      <p:ext uri="{BB962C8B-B14F-4D97-AF65-F5344CB8AC3E}">
        <p14:creationId xmlns:p14="http://schemas.microsoft.com/office/powerpoint/2010/main" val="26758257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28600"/>
            <a:ext cx="8991600" cy="842682"/>
          </a:xfrm>
        </p:spPr>
        <p:txBody>
          <a:bodyPr/>
          <a:lstStyle/>
          <a:p>
            <a:pPr algn="ctr">
              <a:defRPr/>
            </a:pPr>
            <a:r>
              <a:rPr lang="en-US" sz="4400" dirty="0">
                <a:solidFill>
                  <a:srgbClr val="CDB82B"/>
                </a:solidFill>
              </a:rPr>
              <a:t>Supervisory Response</a:t>
            </a:r>
          </a:p>
        </p:txBody>
      </p:sp>
      <p:sp>
        <p:nvSpPr>
          <p:cNvPr id="3" name="Content Placeholder 2"/>
          <p:cNvSpPr>
            <a:spLocks noGrp="1"/>
          </p:cNvSpPr>
          <p:nvPr>
            <p:ph idx="1"/>
          </p:nvPr>
        </p:nvSpPr>
        <p:spPr>
          <a:xfrm>
            <a:off x="381000" y="1295400"/>
            <a:ext cx="8458200" cy="4195481"/>
          </a:xfrm>
        </p:spPr>
        <p:txBody>
          <a:bodyPr>
            <a:noAutofit/>
          </a:bodyPr>
          <a:lstStyle/>
          <a:p>
            <a:pPr lvl="0">
              <a:lnSpc>
                <a:spcPct val="120000"/>
              </a:lnSpc>
            </a:pPr>
            <a:r>
              <a:rPr lang="en-US" sz="2800" dirty="0" smtClean="0">
                <a:latin typeface="Calibri" panose="020F0502020204030204" pitchFamily="34" charset="0"/>
              </a:rPr>
              <a:t>The </a:t>
            </a:r>
            <a:r>
              <a:rPr lang="en-US" sz="2800" dirty="0">
                <a:latin typeface="Calibri" panose="020F0502020204030204" pitchFamily="34" charset="0"/>
              </a:rPr>
              <a:t>Supervisor shall identify and interview witnesses other than officers as appropriate</a:t>
            </a:r>
            <a:r>
              <a:rPr lang="en-US" sz="2800" dirty="0" smtClean="0">
                <a:latin typeface="Calibri" panose="020F0502020204030204" pitchFamily="34" charset="0"/>
              </a:rPr>
              <a:t>.</a:t>
            </a:r>
            <a:endParaRPr lang="en-US" sz="2800" dirty="0">
              <a:latin typeface="Calibri" panose="020F0502020204030204" pitchFamily="34" charset="0"/>
            </a:endParaRPr>
          </a:p>
          <a:p>
            <a:pPr lvl="0">
              <a:lnSpc>
                <a:spcPct val="120000"/>
              </a:lnSpc>
            </a:pPr>
            <a:r>
              <a:rPr lang="en-US" sz="2800" dirty="0">
                <a:latin typeface="Calibri" panose="020F0502020204030204" pitchFamily="34" charset="0"/>
              </a:rPr>
              <a:t>The Supervisor shall interview any physician or qualified health care provider concerning the injuries sustained and their consistency with uses of force reported</a:t>
            </a:r>
            <a:r>
              <a:rPr lang="en-US" sz="2800" dirty="0" smtClean="0">
                <a:latin typeface="Calibri" panose="020F0502020204030204" pitchFamily="34" charset="0"/>
              </a:rPr>
              <a:t>;</a:t>
            </a:r>
            <a:endParaRPr lang="en-US" sz="2800" dirty="0">
              <a:latin typeface="Calibri" panose="020F0502020204030204" pitchFamily="34" charset="0"/>
            </a:endParaRPr>
          </a:p>
          <a:p>
            <a:pPr lvl="0">
              <a:lnSpc>
                <a:spcPct val="120000"/>
              </a:lnSpc>
            </a:pPr>
            <a:r>
              <a:rPr lang="en-US" sz="2800" dirty="0">
                <a:latin typeface="Calibri" panose="020F0502020204030204" pitchFamily="34" charset="0"/>
              </a:rPr>
              <a:t>The Supervisor shall take </a:t>
            </a:r>
            <a:r>
              <a:rPr lang="en-US" sz="2800" dirty="0" smtClean="0">
                <a:latin typeface="Calibri" panose="020F0502020204030204" pitchFamily="34" charset="0"/>
              </a:rPr>
              <a:t>video/ audio </a:t>
            </a:r>
            <a:r>
              <a:rPr lang="en-US" sz="2800" dirty="0">
                <a:latin typeface="Calibri" panose="020F0502020204030204" pitchFamily="34" charset="0"/>
              </a:rPr>
              <a:t>statements from all officers who participated in or witnessed the event as appropriate within (5) five working days of the reportable use of force.</a:t>
            </a:r>
          </a:p>
          <a:p>
            <a:endParaRPr lang="en-US" sz="2800" dirty="0">
              <a:latin typeface="Calibri" panose="020F0502020204030204" pitchFamily="34" charset="0"/>
            </a:endParaRPr>
          </a:p>
        </p:txBody>
      </p:sp>
    </p:spTree>
    <p:extLst>
      <p:ext uri="{BB962C8B-B14F-4D97-AF65-F5344CB8AC3E}">
        <p14:creationId xmlns:p14="http://schemas.microsoft.com/office/powerpoint/2010/main" val="1276593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28600"/>
            <a:ext cx="8991600" cy="918882"/>
          </a:xfrm>
        </p:spPr>
        <p:txBody>
          <a:bodyPr>
            <a:normAutofit/>
          </a:bodyPr>
          <a:lstStyle/>
          <a:p>
            <a:pPr algn="ctr">
              <a:defRPr/>
            </a:pPr>
            <a:r>
              <a:rPr lang="en-US" sz="4400" dirty="0">
                <a:solidFill>
                  <a:srgbClr val="CDB82B"/>
                </a:solidFill>
              </a:rPr>
              <a:t>Force Evaluation</a:t>
            </a:r>
          </a:p>
        </p:txBody>
      </p:sp>
      <p:sp>
        <p:nvSpPr>
          <p:cNvPr id="4" name="Subtitle 3"/>
          <p:cNvSpPr>
            <a:spLocks noGrp="1"/>
          </p:cNvSpPr>
          <p:nvPr>
            <p:ph type="subTitle" idx="4294967295"/>
          </p:nvPr>
        </p:nvSpPr>
        <p:spPr>
          <a:xfrm>
            <a:off x="838200" y="1447800"/>
            <a:ext cx="7239000" cy="1500188"/>
          </a:xfrm>
        </p:spPr>
        <p:txBody>
          <a:bodyPr>
            <a:normAutofit/>
          </a:bodyPr>
          <a:lstStyle/>
          <a:p>
            <a:pPr algn="ctr"/>
            <a:r>
              <a:rPr lang="en-US" sz="3600" dirty="0" smtClean="0">
                <a:latin typeface="Calibri" panose="020F0502020204030204" pitchFamily="34" charset="0"/>
              </a:rPr>
              <a:t>Not a rubber stamp process</a:t>
            </a:r>
            <a:endParaRPr lang="en-US" sz="3600" dirty="0">
              <a:latin typeface="Calibri" panose="020F0502020204030204" pitchFamily="34" charset="0"/>
            </a:endParaRPr>
          </a:p>
        </p:txBody>
      </p:sp>
      <p:pic>
        <p:nvPicPr>
          <p:cNvPr id="3074" name="Picture 2" descr="http://blogs.orlandosentinel.com/news_education_edblog/files/2012/05/rubber-sta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199" y="2438400"/>
            <a:ext cx="3872593" cy="387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5206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0950" y="228600"/>
            <a:ext cx="8991600" cy="838200"/>
          </a:xfrm>
        </p:spPr>
        <p:txBody>
          <a:bodyPr/>
          <a:lstStyle/>
          <a:p>
            <a:pPr algn="ctr">
              <a:defRPr/>
            </a:pPr>
            <a:r>
              <a:rPr lang="en-US" sz="4400" dirty="0">
                <a:solidFill>
                  <a:srgbClr val="CDB82B"/>
                </a:solidFill>
              </a:rPr>
              <a:t>Force Evaluation</a:t>
            </a:r>
          </a:p>
        </p:txBody>
      </p:sp>
      <p:sp>
        <p:nvSpPr>
          <p:cNvPr id="3" name="Content Placeholder 2"/>
          <p:cNvSpPr>
            <a:spLocks noGrp="1"/>
          </p:cNvSpPr>
          <p:nvPr>
            <p:ph idx="1"/>
          </p:nvPr>
        </p:nvSpPr>
        <p:spPr>
          <a:xfrm>
            <a:off x="533400" y="1524000"/>
            <a:ext cx="8077200" cy="4195481"/>
          </a:xfrm>
        </p:spPr>
        <p:txBody>
          <a:bodyPr>
            <a:noAutofit/>
          </a:bodyPr>
          <a:lstStyle/>
          <a:p>
            <a:r>
              <a:rPr lang="en-US" sz="2800" dirty="0">
                <a:latin typeface="Calibri" panose="020F0502020204030204" pitchFamily="34" charset="0"/>
              </a:rPr>
              <a:t>The Supervisor shall obtain and review the Use of Force Report, evaluate the force used by the </a:t>
            </a:r>
            <a:r>
              <a:rPr lang="en-US" sz="2800" dirty="0" smtClean="0">
                <a:latin typeface="Calibri" panose="020F0502020204030204" pitchFamily="34" charset="0"/>
              </a:rPr>
              <a:t>officer, </a:t>
            </a:r>
            <a:r>
              <a:rPr lang="en-US" sz="2800" dirty="0">
                <a:latin typeface="Calibri" panose="020F0502020204030204" pitchFamily="34" charset="0"/>
              </a:rPr>
              <a:t>and sign the completed Use of Force Report from each officer prior to the end of the tour of duty</a:t>
            </a:r>
            <a:r>
              <a:rPr lang="en-US" sz="2800" dirty="0" smtClean="0">
                <a:latin typeface="Calibri" panose="020F0502020204030204" pitchFamily="34" charset="0"/>
              </a:rPr>
              <a:t>.</a:t>
            </a:r>
          </a:p>
          <a:p>
            <a:pPr lvl="0"/>
            <a:r>
              <a:rPr lang="en-US" sz="2800" dirty="0" smtClean="0">
                <a:latin typeface="Calibri" panose="020F0502020204030204" pitchFamily="34" charset="0"/>
              </a:rPr>
              <a:t>The </a:t>
            </a:r>
            <a:r>
              <a:rPr lang="en-US" sz="2800" dirty="0">
                <a:latin typeface="Calibri" panose="020F0502020204030204" pitchFamily="34" charset="0"/>
              </a:rPr>
              <a:t>investigating  supervisor shall forward the report to the patrol commander, who shall review the report to ensure that it is complete and that the findings are supported by a preponderance of the evidence.</a:t>
            </a:r>
          </a:p>
          <a:p>
            <a:r>
              <a:rPr lang="en-US" sz="2800" dirty="0" smtClean="0">
                <a:latin typeface="Calibri" panose="020F0502020204030204" pitchFamily="34" charset="0"/>
              </a:rPr>
              <a:t>Shall find “within” or “not within policy”</a:t>
            </a:r>
            <a:r>
              <a:rPr lang="en-US" sz="2800" dirty="0">
                <a:latin typeface="Calibri" panose="020F0502020204030204" pitchFamily="34" charset="0"/>
              </a:rPr>
              <a:t/>
            </a:r>
            <a:br>
              <a:rPr lang="en-US" sz="2800" dirty="0">
                <a:latin typeface="Calibri" panose="020F0502020204030204" pitchFamily="34" charset="0"/>
              </a:rPr>
            </a:br>
            <a:endParaRPr lang="en-US" sz="2800" dirty="0">
              <a:latin typeface="Calibri" panose="020F0502020204030204" pitchFamily="34" charset="0"/>
            </a:endParaRPr>
          </a:p>
        </p:txBody>
      </p:sp>
    </p:spTree>
    <p:extLst>
      <p:ext uri="{BB962C8B-B14F-4D97-AF65-F5344CB8AC3E}">
        <p14:creationId xmlns:p14="http://schemas.microsoft.com/office/powerpoint/2010/main" val="25664667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91600" cy="842682"/>
          </a:xfrm>
        </p:spPr>
        <p:txBody>
          <a:bodyPr/>
          <a:lstStyle/>
          <a:p>
            <a:pPr algn="ctr">
              <a:defRPr/>
            </a:pPr>
            <a:r>
              <a:rPr lang="en-US" sz="4400" dirty="0">
                <a:solidFill>
                  <a:srgbClr val="CDB82B"/>
                </a:solidFill>
              </a:rPr>
              <a:t>Supervisor Narrative </a:t>
            </a:r>
          </a:p>
        </p:txBody>
      </p:sp>
      <p:sp>
        <p:nvSpPr>
          <p:cNvPr id="3" name="Content Placeholder 2"/>
          <p:cNvSpPr>
            <a:spLocks noGrp="1"/>
          </p:cNvSpPr>
          <p:nvPr>
            <p:ph idx="1"/>
          </p:nvPr>
        </p:nvSpPr>
        <p:spPr>
          <a:xfrm>
            <a:off x="827700" y="2052925"/>
            <a:ext cx="7478100" cy="4195481"/>
          </a:xfrm>
        </p:spPr>
        <p:txBody>
          <a:bodyPr>
            <a:normAutofit/>
          </a:bodyPr>
          <a:lstStyle/>
          <a:p>
            <a:r>
              <a:rPr lang="en-US" sz="2800" dirty="0">
                <a:latin typeface="Calibri" panose="020F0502020204030204" pitchFamily="34" charset="0"/>
              </a:rPr>
              <a:t>The supervisor narrative must include a precise description of the facts and circumstances that either justify or fail to justify an </a:t>
            </a:r>
            <a:r>
              <a:rPr lang="en-US" sz="2800" dirty="0" smtClean="0">
                <a:latin typeface="Calibri" panose="020F0502020204030204" pitchFamily="34" charset="0"/>
              </a:rPr>
              <a:t>officer’s </a:t>
            </a:r>
            <a:r>
              <a:rPr lang="en-US" sz="2800" dirty="0">
                <a:latin typeface="Calibri" panose="020F0502020204030204" pitchFamily="34" charset="0"/>
              </a:rPr>
              <a:t>conduct.</a:t>
            </a:r>
          </a:p>
          <a:p>
            <a:r>
              <a:rPr lang="en-US" sz="2800" dirty="0">
                <a:latin typeface="Calibri" panose="020F0502020204030204" pitchFamily="34" charset="0"/>
              </a:rPr>
              <a:t>The supervisor must consider all relevant evidence including circumstantial, </a:t>
            </a:r>
            <a:r>
              <a:rPr lang="en-US" sz="2800" dirty="0" smtClean="0">
                <a:latin typeface="Calibri" panose="020F0502020204030204" pitchFamily="34" charset="0"/>
              </a:rPr>
              <a:t>direct, </a:t>
            </a:r>
            <a:r>
              <a:rPr lang="en-US" sz="2800" dirty="0">
                <a:latin typeface="Calibri" panose="020F0502020204030204" pitchFamily="34" charset="0"/>
              </a:rPr>
              <a:t>and physical evidence.  </a:t>
            </a:r>
          </a:p>
          <a:p>
            <a:r>
              <a:rPr lang="en-US" sz="2800" dirty="0">
                <a:latin typeface="Calibri" panose="020F0502020204030204" pitchFamily="34" charset="0"/>
              </a:rPr>
              <a:t>The supervisor must summarize his or her investigation and </a:t>
            </a:r>
            <a:r>
              <a:rPr lang="en-US" sz="2800" dirty="0" smtClean="0">
                <a:latin typeface="Calibri" panose="020F0502020204030204" pitchFamily="34" charset="0"/>
              </a:rPr>
              <a:t>findings.</a:t>
            </a:r>
            <a:endParaRPr lang="en-US" sz="2800" dirty="0">
              <a:latin typeface="Calibri" panose="020F0502020204030204" pitchFamily="34" charset="0"/>
            </a:endParaRPr>
          </a:p>
          <a:p>
            <a:endParaRPr lang="en-US" sz="2800" dirty="0">
              <a:latin typeface="Calibri" panose="020F0502020204030204" pitchFamily="34" charset="0"/>
            </a:endParaRPr>
          </a:p>
        </p:txBody>
      </p:sp>
    </p:spTree>
    <p:extLst>
      <p:ext uri="{BB962C8B-B14F-4D97-AF65-F5344CB8AC3E}">
        <p14:creationId xmlns:p14="http://schemas.microsoft.com/office/powerpoint/2010/main" val="17567095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850" y="228600"/>
            <a:ext cx="8991600" cy="766482"/>
          </a:xfrm>
        </p:spPr>
        <p:txBody>
          <a:bodyPr/>
          <a:lstStyle/>
          <a:p>
            <a:pPr algn="ctr">
              <a:defRPr/>
            </a:pPr>
            <a:r>
              <a:rPr lang="en-US" sz="4400" dirty="0">
                <a:solidFill>
                  <a:srgbClr val="CDB82B"/>
                </a:solidFill>
              </a:rPr>
              <a:t>Supervisor</a:t>
            </a:r>
          </a:p>
        </p:txBody>
      </p:sp>
      <p:sp>
        <p:nvSpPr>
          <p:cNvPr id="3" name="Content Placeholder 2"/>
          <p:cNvSpPr>
            <a:spLocks noGrp="1"/>
          </p:cNvSpPr>
          <p:nvPr>
            <p:ph idx="1"/>
          </p:nvPr>
        </p:nvSpPr>
        <p:spPr>
          <a:xfrm>
            <a:off x="827700" y="2052925"/>
            <a:ext cx="7401900" cy="4195481"/>
          </a:xfrm>
        </p:spPr>
        <p:txBody>
          <a:bodyPr>
            <a:normAutofit/>
          </a:bodyPr>
          <a:lstStyle/>
          <a:p>
            <a:r>
              <a:rPr lang="en-US" sz="2800" dirty="0">
                <a:latin typeface="Calibri" panose="020F0502020204030204" pitchFamily="34" charset="0"/>
              </a:rPr>
              <a:t>The supervisor shall ensure that all reports include contemporaneous photographs or videotapes taken of all injuries at the earliest practicable opportunity, both before and after treatment.</a:t>
            </a:r>
          </a:p>
          <a:p>
            <a:r>
              <a:rPr lang="en-US" sz="2800" dirty="0">
                <a:latin typeface="Calibri" panose="020F0502020204030204" pitchFamily="34" charset="0"/>
              </a:rPr>
              <a:t>The supervisor shall make credibility determinations and make all reasonable efforts to resolve material inconsistencies between witness statements.</a:t>
            </a:r>
          </a:p>
          <a:p>
            <a:endParaRPr lang="en-US" dirty="0"/>
          </a:p>
        </p:txBody>
      </p:sp>
    </p:spTree>
    <p:extLst>
      <p:ext uri="{BB962C8B-B14F-4D97-AF65-F5344CB8AC3E}">
        <p14:creationId xmlns:p14="http://schemas.microsoft.com/office/powerpoint/2010/main" val="21882183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ctrTitle"/>
          </p:nvPr>
        </p:nvSpPr>
        <p:spPr>
          <a:xfrm>
            <a:off x="573088" y="76200"/>
            <a:ext cx="8077200" cy="1673352"/>
          </a:xfrm>
        </p:spPr>
        <p:txBody>
          <a:bodyPr/>
          <a:lstStyle/>
          <a:p>
            <a:pPr algn="ctr">
              <a:defRPr/>
            </a:pPr>
            <a:r>
              <a:rPr lang="en-US" sz="6000" dirty="0" smtClean="0">
                <a:solidFill>
                  <a:srgbClr val="CDB82B"/>
                </a:solidFill>
              </a:rPr>
              <a:t>Supervision</a:t>
            </a:r>
            <a:endParaRPr lang="en-US" sz="6000" dirty="0">
              <a:solidFill>
                <a:srgbClr val="CDB82B"/>
              </a:solidFill>
            </a:endParaRPr>
          </a:p>
        </p:txBody>
      </p:sp>
      <p:pic>
        <p:nvPicPr>
          <p:cNvPr id="87044" name="Picture 12" descr="http://t2.gstatic.com/images?q=tbn:ANd9GcTo-1Fqt0pzmlBDVn7TzOhY3uNITcCCxOAqtbDBGQgE0dqHBU0_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388" y="2286000"/>
            <a:ext cx="3276600" cy="42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2216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8763000" cy="914400"/>
          </a:xfrm>
        </p:spPr>
        <p:txBody>
          <a:bodyPr>
            <a:normAutofit/>
          </a:bodyPr>
          <a:lstStyle/>
          <a:p>
            <a:pPr algn="ctr">
              <a:defRPr/>
            </a:pPr>
            <a:r>
              <a:rPr lang="en-US" sz="4400" dirty="0" smtClean="0">
                <a:solidFill>
                  <a:srgbClr val="CDB82B"/>
                </a:solidFill>
              </a:rPr>
              <a:t>It All Starts with Supervisors</a:t>
            </a:r>
            <a:endParaRPr lang="en-US" sz="4400" dirty="0">
              <a:solidFill>
                <a:srgbClr val="CDB82B"/>
              </a:solidFill>
            </a:endParaRPr>
          </a:p>
        </p:txBody>
      </p:sp>
      <p:sp>
        <p:nvSpPr>
          <p:cNvPr id="88067" name="Content Placeholder 2"/>
          <p:cNvSpPr>
            <a:spLocks noGrp="1"/>
          </p:cNvSpPr>
          <p:nvPr>
            <p:ph idx="1"/>
          </p:nvPr>
        </p:nvSpPr>
        <p:spPr>
          <a:xfrm>
            <a:off x="457200" y="1775191"/>
            <a:ext cx="8229600" cy="4397009"/>
          </a:xfrm>
        </p:spPr>
        <p:txBody>
          <a:bodyPr>
            <a:normAutofit/>
          </a:bodyPr>
          <a:lstStyle/>
          <a:p>
            <a:r>
              <a:rPr lang="en-US" altLang="en-US" sz="2800" dirty="0" smtClean="0">
                <a:latin typeface="Calibri" panose="020F0502020204030204" pitchFamily="34" charset="0"/>
              </a:rPr>
              <a:t>Shall ensure that supervisors have the knowledge, skills, and ability to provide close and effective supervision to each officer under the supervisor's direct command; provide officers with the direction and guidance necessary to improve and develop as police officers; and to identify, correct, and prevent officer misconduct. </a:t>
            </a:r>
          </a:p>
          <a:p>
            <a:endParaRPr lang="en-US" altLang="en-US" dirty="0" smtClean="0"/>
          </a:p>
        </p:txBody>
      </p:sp>
    </p:spTree>
    <p:extLst>
      <p:ext uri="{BB962C8B-B14F-4D97-AF65-F5344CB8AC3E}">
        <p14:creationId xmlns:p14="http://schemas.microsoft.com/office/powerpoint/2010/main" val="3871953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11154352"/>
              </p:ext>
            </p:extLst>
          </p:nvPr>
        </p:nvGraphicFramePr>
        <p:xfrm>
          <a:off x="533400" y="304800"/>
          <a:ext cx="83058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58280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3500" y="160338"/>
            <a:ext cx="9004300" cy="1325562"/>
          </a:xfrm>
        </p:spPr>
        <p:txBody>
          <a:bodyPr/>
          <a:lstStyle/>
          <a:p>
            <a:pPr algn="ctr">
              <a:defRPr/>
            </a:pPr>
            <a:r>
              <a:rPr lang="en-US" sz="4400" dirty="0">
                <a:solidFill>
                  <a:srgbClr val="CDB82B"/>
                </a:solidFill>
              </a:rPr>
              <a:t>Supervision</a:t>
            </a:r>
          </a:p>
        </p:txBody>
      </p:sp>
      <p:sp>
        <p:nvSpPr>
          <p:cNvPr id="3" name="Content Placeholder 2"/>
          <p:cNvSpPr>
            <a:spLocks noGrp="1"/>
          </p:cNvSpPr>
          <p:nvPr>
            <p:ph idx="1"/>
          </p:nvPr>
        </p:nvSpPr>
        <p:spPr>
          <a:xfrm>
            <a:off x="382588" y="1638300"/>
            <a:ext cx="8229600" cy="4637088"/>
          </a:xfrm>
        </p:spPr>
        <p:txBody>
          <a:bodyPr/>
          <a:lstStyle/>
          <a:p>
            <a:pPr algn="ctr">
              <a:defRPr/>
            </a:pPr>
            <a:endParaRPr lang="en-US" sz="2000" dirty="0" smtClean="0"/>
          </a:p>
          <a:p>
            <a:pPr marL="119062" indent="0" algn="ctr">
              <a:buFont typeface="Wingdings 2" panose="05020102010507070707" pitchFamily="18" charset="2"/>
              <a:buNone/>
              <a:defRPr/>
            </a:pPr>
            <a:r>
              <a:rPr lang="en-US" sz="3200" dirty="0" smtClean="0">
                <a:latin typeface="Calibri" panose="020F0502020204030204" pitchFamily="34" charset="0"/>
              </a:rPr>
              <a:t>“The agency is only as strong </a:t>
            </a:r>
          </a:p>
          <a:p>
            <a:pPr marL="119062" indent="0" algn="ctr">
              <a:buFont typeface="Wingdings 2" panose="05020102010507070707" pitchFamily="18" charset="2"/>
              <a:buNone/>
              <a:defRPr/>
            </a:pPr>
            <a:r>
              <a:rPr lang="en-US" sz="3200" dirty="0" smtClean="0">
                <a:latin typeface="Calibri" panose="020F0502020204030204" pitchFamily="34" charset="0"/>
              </a:rPr>
              <a:t>as the weakest sergeant” </a:t>
            </a:r>
          </a:p>
          <a:p>
            <a:pPr marL="119062" indent="0" algn="ctr">
              <a:buFont typeface="Wingdings 2" panose="05020102010507070707" pitchFamily="18" charset="2"/>
              <a:buNone/>
              <a:defRPr/>
            </a:pPr>
            <a:endParaRPr lang="en-US" dirty="0" smtClean="0"/>
          </a:p>
          <a:p>
            <a:pPr marL="119062" indent="0" algn="ctr">
              <a:buFont typeface="Wingdings 2" panose="05020102010507070707" pitchFamily="18" charset="2"/>
              <a:buNone/>
              <a:defRPr/>
            </a:pPr>
            <a:endParaRPr lang="en-US" dirty="0"/>
          </a:p>
          <a:p>
            <a:pPr marL="119062" indent="0" algn="ctr">
              <a:buFont typeface="Wingdings 2" panose="05020102010507070707" pitchFamily="18" charset="2"/>
              <a:buNone/>
              <a:defRPr/>
            </a:pPr>
            <a:endParaRPr lang="en-US" dirty="0" smtClean="0"/>
          </a:p>
          <a:p>
            <a:pPr marL="119062" indent="0" algn="ctr">
              <a:buFont typeface="Wingdings 2" panose="05020102010507070707" pitchFamily="18" charset="2"/>
              <a:buNone/>
              <a:defRPr/>
            </a:pPr>
            <a:endParaRPr lang="en-US" dirty="0"/>
          </a:p>
          <a:p>
            <a:pPr marL="119062" indent="0" algn="ctr">
              <a:buFont typeface="Wingdings 2" panose="05020102010507070707" pitchFamily="18" charset="2"/>
              <a:buNone/>
              <a:defRPr/>
            </a:pPr>
            <a:endParaRPr lang="en-US" dirty="0" smtClean="0"/>
          </a:p>
          <a:p>
            <a:pPr marL="119062" indent="0" algn="ctr">
              <a:buFont typeface="Wingdings 2" panose="05020102010507070707" pitchFamily="18" charset="2"/>
              <a:buNone/>
              <a:defRPr/>
            </a:pPr>
            <a:endParaRPr lang="en-US" dirty="0"/>
          </a:p>
        </p:txBody>
      </p:sp>
      <p:sp>
        <p:nvSpPr>
          <p:cNvPr id="90116" name="AutoShape 2" descr="data:image/jpeg;base64,/9j/4AAQSkZJRgABAQAAAQABAAD/2wCEAAkGBhQOEBQUEhQWFRUUFxkXFhcYGRYWGhkcGiMZIBYiFCQZIC0gIBovHhseHy8jJCkrLC8tGyYzNTAqQTIsLTABCQoKDgwNGg8PGikYHxwpLCwpNSksLCkpLykpKikpKSwsKSkpKSkpKSkpKSkpKSksKSkpKSksKSkpKSksLCwpKf/AABEIAC4AgwMBIgACEQEDEQH/xAAbAAAABwEAAAAAAAAAAAAAAAAAAgMEBQYHAf/EADQQAAIBAwMCBAQEBQUAAAAAAAECAwAEEQUSIQYxE0FRYQcycYEiQpGhFCQzUoIVI3Kx8P/EABcBAQEBAQAAAAAAAAAAAAAAAAABAgP/xAAaEQEBAQEBAQEAAAAAAAAAAAAAARECEiEx/9oADAMBAAIRAxEAPwDcaFElmVAWYgAdyeAPrSYvYyMh1I9cjFTQaW5VCoJALnao9TgkgfYE/alBVC1nWluNVhhjO4wI7jB48QqW/XaMf5GrjaatFIoZXXnyz2PmD7+VZ9TcXD2uZpD+PjzjxEz6bhmkb/WIoI2kkkVVQZY5HFbQtHdqzugYFkxuXzG7JXP1ApxWY/DDVTcNc3khP8zckHP5FA/2R9h+H6mtMEo9RUl1cGrlE8deRuHHfkfvUb1H1BHY2s07MMRIWxkcn8o/XApqYk4pg+dpBwSDg55HBH1B4o9UD4Q6gz2KGQ/ilLzZ9SWbef1wce9X4Gksv4uO0hc3Sx7dxxuYIvuzdgKWzWbfEHWvE1XT7JCchmnfB7HBEWfcHJ+9LcRpWaFNrG7Esav/AHDn2PmP1BFOM0g7QrmaFUFZARgjI9O9Ujqrph7VJLqym8AopeSNuYWA5YhTwD+1XmqZ8Urh2sxaw/1LxxEO/wAveQ8c9hj71LmfSM50/rSW6nS68GNXgxHLIrBUZZchcZ4388fuKlptf1a9uv4OG2FoVGTIyhtqdgdzZB59OTzxVij+Ga/6YbRCEJIctjlpByC2OAM9hg0TobWZoZFtL1dk8Y2A54kj/IynJ3YIx/l9a4TnL6b9fEna/C+18FluN1xM/LzucSZHbw8fIo9Bx65qidWa1edPyCObbdWswKx7lAbHmGIHzY+3mPQbVnis56s0U6tqcatzbWo/EvcySHBIHpgYGT7iuvWYzFS6d1ie0hdLazLo38wsTOu7DAAFh3KjHHqeaX6YOp6+xD5s7YMRI6LsZvVI88k98seB+1TfVvRt+l6moWbJmNFRrcZBKLzhT2OfTy96uHRGvx3tvuQbSrHch4ZGPLK49QSaxxzlW0jL8PbdYVSDdE8Y/DKCS5Pn4hPzD/wxWY9Z9SS2e+z1CFJUkAAkGFf2dSBjA4OGAPue9bu1Y9qvTo1rXJZJF3QWm2IIBjxHXBcMf7dxOT7YrXUiRDaD1j/C2UarayyrbjwwxBEaseXLlctk5wAB61aOmenr3VD416xt7c8pBFvjZv8Amc7sfU85plcaTe6Pfy3TxrLZ3LYlWLLGIHhSwwOB6+VafolwHhUAg7PwZHOcfKfuuD96xxz5q26zvqzpG70wtc6a7TRDl7WVmcKPMx5O7b7Agj37VQYer4rvULa7WB45YTiYKfEUjshH5u5Ax+ma2j4l6wbTTLhk/qOvgxjzLSfhGPfBJ+1Z3pnw6lh0iWK3j8S6m2s7ZCBdpB2RsfMH08881ruRIM/xPYy/w9lZzyTMfzs8eSe5KryBn1IxxWhdKaDdofFvblnkPaFCRDH+uS7epJxUB8PdeNwYxcp4d5BmCYONr4b5GP1ZQufMmtIFXiSRba7QrtCujIUk9qpYMVBZcgEjJGe+PSlaFAXbTe80uOfb4iBtrBlJ7gg5BBHI5p1QoOYpC2sEi3bFA3sWb1JPcknmnFCg5tppDpcaTNKqhXcAORxux23D19/enlCg4aZ6ZpEdqmyJdoyWPmWZiSxY9yST509oUBSlNLHSY7cuYxt3nJA7Z5zgeXJJp7QoIjWuno714fGyyQsZAnYM+MKW9hk8e9SkcYUYAwB5Dj/qjYrtBD6103HdMsnyTR8pKvzDzw3qvsftipYUbFCgFChQoP/Z"/>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90117" name="AutoShape 4" descr="data:image/jpeg;base64,/9j/4AAQSkZJRgABAQAAAQABAAD/2wCEAAkGBhQOEBQUEhQWFRUUFxkXFhcYGRYWGhkcGiMZIBYiFCQZIC0gIBovHhseHy8jJCkrLC8tGyYzNTAqQTIsLTABCQoKDgwNGg8PGikYHxwpLCwpNSksLCkpLykpKikpKSwsKSkpKSkpKSkpKSkpKSksKSkpKSksKSkpKSksLCwpKf/AABEIAC4AgwMBIgACEQEDEQH/xAAbAAAABwEAAAAAAAAAAAAAAAAAAgMEBQYHAf/EADQQAAIBAwMCBAQEBQUAAAAAAAECAwAEEQUSIQYxE0FRYQcycYEiQpGhFCQzUoIVI3Kx8P/EABcBAQEBAQAAAAAAAAAAAAAAAAABAgP/xAAaEQEBAQEBAQEAAAAAAAAAAAAAARECEiEx/9oADAMBAAIRAxEAPwDcaFElmVAWYgAdyeAPrSYvYyMh1I9cjFTQaW5VCoJALnao9TgkgfYE/alBVC1nWluNVhhjO4wI7jB48QqW/XaMf5GrjaatFIoZXXnyz2PmD7+VZ9TcXD2uZpD+PjzjxEz6bhmkb/WIoI2kkkVVQZY5HFbQtHdqzugYFkxuXzG7JXP1ApxWY/DDVTcNc3khP8zckHP5FA/2R9h+H6mtMEo9RUl1cGrlE8deRuHHfkfvUb1H1BHY2s07MMRIWxkcn8o/XApqYk4pg+dpBwSDg55HBH1B4o9UD4Q6gz2KGQ/ilLzZ9SWbef1wce9X4Gksv4uO0hc3Sx7dxxuYIvuzdgKWzWbfEHWvE1XT7JCchmnfB7HBEWfcHJ+9LcRpWaFNrG7Esav/AHDn2PmP1BFOM0g7QrmaFUFZARgjI9O9Ujqrph7VJLqym8AopeSNuYWA5YhTwD+1XmqZ8Urh2sxaw/1LxxEO/wAveQ8c9hj71LmfSM50/rSW6nS68GNXgxHLIrBUZZchcZ4388fuKlptf1a9uv4OG2FoVGTIyhtqdgdzZB59OTzxVij+Ga/6YbRCEJIctjlpByC2OAM9hg0TobWZoZFtL1dk8Y2A54kj/IynJ3YIx/l9a4TnL6b9fEna/C+18FluN1xM/LzucSZHbw8fIo9Bx65qidWa1edPyCObbdWswKx7lAbHmGIHzY+3mPQbVnis56s0U6tqcatzbWo/EvcySHBIHpgYGT7iuvWYzFS6d1ie0hdLazLo38wsTOu7DAAFh3KjHHqeaX6YOp6+xD5s7YMRI6LsZvVI88k98seB+1TfVvRt+l6moWbJmNFRrcZBKLzhT2OfTy96uHRGvx3tvuQbSrHch4ZGPLK49QSaxxzlW0jL8PbdYVSDdE8Y/DKCS5Pn4hPzD/wxWY9Z9SS2e+z1CFJUkAAkGFf2dSBjA4OGAPue9bu1Y9qvTo1rXJZJF3QWm2IIBjxHXBcMf7dxOT7YrXUiRDaD1j/C2UarayyrbjwwxBEaseXLlctk5wAB61aOmenr3VD416xt7c8pBFvjZv8Amc7sfU85plcaTe6Pfy3TxrLZ3LYlWLLGIHhSwwOB6+VafolwHhUAg7PwZHOcfKfuuD96xxz5q26zvqzpG70wtc6a7TRDl7WVmcKPMx5O7b7Agj37VQYer4rvULa7WB45YTiYKfEUjshH5u5Ax+ma2j4l6wbTTLhk/qOvgxjzLSfhGPfBJ+1Z3pnw6lh0iWK3j8S6m2s7ZCBdpB2RsfMH08881ruRIM/xPYy/w9lZzyTMfzs8eSe5KryBn1IxxWhdKaDdofFvblnkPaFCRDH+uS7epJxUB8PdeNwYxcp4d5BmCYONr4b5GP1ZQufMmtIFXiSRba7QrtCujIUk9qpYMVBZcgEjJGe+PSlaFAXbTe80uOfb4iBtrBlJ7gg5BBHI5p1QoOYpC2sEi3bFA3sWb1JPcknmnFCg5tppDpcaTNKqhXcAORxux23D19/enlCg4aZ6ZpEdqmyJdoyWPmWZiSxY9yST509oUBSlNLHSY7cuYxt3nJA7Z5zgeXJJp7QoIjWuno714fGyyQsZAnYM+MKW9hk8e9SkcYUYAwB5Dj/qjYrtBD6103HdMsnyTR8pKvzDzw3qvsftipYUbFCgFChQoP/Z"/>
          <p:cNvSpPr>
            <a:spLocks noChangeAspect="1" noChangeArrowheads="1"/>
          </p:cNvSpPr>
          <p:nvPr/>
        </p:nvSpPr>
        <p:spPr bwMode="auto">
          <a:xfrm>
            <a:off x="21590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90118" name="AutoShape 6" descr="data:image/jpeg;base64,/9j/4AAQSkZJRgABAQAAAQABAAD/2wCEAAkGBhQOEBQUEhQWFRUUFxkXFhcYGRYWGhkcGiMZIBYiFCQZIC0gIBovHhseHy8jJCkrLC8tGyYzNTAqQTIsLTABCQoKDgwNGg8PGikYHxwpLCwpNSksLCkpLykpKikpKSwsKSkpKSkpKSkpKSkpKSksKSkpKSksKSkpKSksLCwpKf/AABEIAC4AgwMBIgACEQEDEQH/xAAbAAAABwEAAAAAAAAAAAAAAAAAAgMEBQYHAf/EADQQAAIBAwMCBAQEBQUAAAAAAAECAwAEEQUSIQYxE0FRYQcycYEiQpGhFCQzUoIVI3Kx8P/EABcBAQEBAQAAAAAAAAAAAAAAAAABAgP/xAAaEQEBAQEBAQEAAAAAAAAAAAAAARECEiEx/9oADAMBAAIRAxEAPwDcaFElmVAWYgAdyeAPrSYvYyMh1I9cjFTQaW5VCoJALnao9TgkgfYE/alBVC1nWluNVhhjO4wI7jB48QqW/XaMf5GrjaatFIoZXXnyz2PmD7+VZ9TcXD2uZpD+PjzjxEz6bhmkb/WIoI2kkkVVQZY5HFbQtHdqzugYFkxuXzG7JXP1ApxWY/DDVTcNc3khP8zckHP5FA/2R9h+H6mtMEo9RUl1cGrlE8deRuHHfkfvUb1H1BHY2s07MMRIWxkcn8o/XApqYk4pg+dpBwSDg55HBH1B4o9UD4Q6gz2KGQ/ilLzZ9SWbef1wce9X4Gksv4uO0hc3Sx7dxxuYIvuzdgKWzWbfEHWvE1XT7JCchmnfB7HBEWfcHJ+9LcRpWaFNrG7Esav/AHDn2PmP1BFOM0g7QrmaFUFZARgjI9O9Ujqrph7VJLqym8AopeSNuYWA5YhTwD+1XmqZ8Urh2sxaw/1LxxEO/wAveQ8c9hj71LmfSM50/rSW6nS68GNXgxHLIrBUZZchcZ4388fuKlptf1a9uv4OG2FoVGTIyhtqdgdzZB59OTzxVij+Ga/6YbRCEJIctjlpByC2OAM9hg0TobWZoZFtL1dk8Y2A54kj/IynJ3YIx/l9a4TnL6b9fEna/C+18FluN1xM/LzucSZHbw8fIo9Bx65qidWa1edPyCObbdWswKx7lAbHmGIHzY+3mPQbVnis56s0U6tqcatzbWo/EvcySHBIHpgYGT7iuvWYzFS6d1ie0hdLazLo38wsTOu7DAAFh3KjHHqeaX6YOp6+xD5s7YMRI6LsZvVI88k98seB+1TfVvRt+l6moWbJmNFRrcZBKLzhT2OfTy96uHRGvx3tvuQbSrHch4ZGPLK49QSaxxzlW0jL8PbdYVSDdE8Y/DKCS5Pn4hPzD/wxWY9Z9SS2e+z1CFJUkAAkGFf2dSBjA4OGAPue9bu1Y9qvTo1rXJZJF3QWm2IIBjxHXBcMf7dxOT7YrXUiRDaD1j/C2UarayyrbjwwxBEaseXLlctk5wAB61aOmenr3VD416xt7c8pBFvjZv8Amc7sfU85plcaTe6Pfy3TxrLZ3LYlWLLGIHhSwwOB6+VafolwHhUAg7PwZHOcfKfuuD96xxz5q26zvqzpG70wtc6a7TRDl7WVmcKPMx5O7b7Agj37VQYer4rvULa7WB45YTiYKfEUjshH5u5Ax+ma2j4l6wbTTLhk/qOvgxjzLSfhGPfBJ+1Z3pnw6lh0iWK3j8S6m2s7ZCBdpB2RsfMH08881ruRIM/xPYy/w9lZzyTMfzs8eSe5KryBn1IxxWhdKaDdofFvblnkPaFCRDH+uS7epJxUB8PdeNwYxcp4d5BmCYONr4b5GP1ZQufMmtIFXiSRba7QrtCujIUk9qpYMVBZcgEjJGe+PSlaFAXbTe80uOfb4iBtrBlJ7gg5BBHI5p1QoOYpC2sEi3bFA3sWb1JPcknmnFCg5tppDpcaTNKqhXcAORxux23D19/enlCg4aZ6ZpEdqmyJdoyWPmWZiSxY9yST509oUBSlNLHSY7cuYxt3nJA7Z5zgeXJJp7QoIjWuno714fGyyQsZAnYM+MKW9hk8e9SkcYUYAwB5Dj/qjYrtBD6103HdMsnyTR8pKvzDzw3qvsftipYUbFCgFChQoP/Z"/>
          <p:cNvSpPr>
            <a:spLocks noChangeAspect="1" noChangeArrowheads="1"/>
          </p:cNvSpPr>
          <p:nvPr/>
        </p:nvSpPr>
        <p:spPr bwMode="auto">
          <a:xfrm>
            <a:off x="368300"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90119" name="AutoShape 8" descr="data:image/jpeg;base64,/9j/4AAQSkZJRgABAQAAAQABAAD/2wCEAAkGBhQOEBQUEhQWFRUUFxkXFhcYGRYWGhkcGiMZIBYiFCQZIC0gIBovHhseHy8jJCkrLC8tGyYzNTAqQTIsLTABCQoKDgwNGg8PGikYHxwpLCwpNSksLCkpLykpKikpKSwsKSkpKSkpKSkpKSkpKSksKSkpKSksKSkpKSksLCwpKf/AABEIAC4AgwMBIgACEQEDEQH/xAAbAAAABwEAAAAAAAAAAAAAAAAAAgMEBQYHAf/EADQQAAIBAwMCBAQEBQUAAAAAAAECAwAEEQUSIQYxE0FRYQcycYEiQpGhFCQzUoIVI3Kx8P/EABcBAQEBAQAAAAAAAAAAAAAAAAABAgP/xAAaEQEBAQEBAQEAAAAAAAAAAAAAARECEiEx/9oADAMBAAIRAxEAPwDcaFElmVAWYgAdyeAPrSYvYyMh1I9cjFTQaW5VCoJALnao9TgkgfYE/alBVC1nWluNVhhjO4wI7jB48QqW/XaMf5GrjaatFIoZXXnyz2PmD7+VZ9TcXD2uZpD+PjzjxEz6bhmkb/WIoI2kkkVVQZY5HFbQtHdqzugYFkxuXzG7JXP1ApxWY/DDVTcNc3khP8zckHP5FA/2R9h+H6mtMEo9RUl1cGrlE8deRuHHfkfvUb1H1BHY2s07MMRIWxkcn8o/XApqYk4pg+dpBwSDg55HBH1B4o9UD4Q6gz2KGQ/ilLzZ9SWbef1wce9X4Gksv4uO0hc3Sx7dxxuYIvuzdgKWzWbfEHWvE1XT7JCchmnfB7HBEWfcHJ+9LcRpWaFNrG7Esav/AHDn2PmP1BFOM0g7QrmaFUFZARgjI9O9Ujqrph7VJLqym8AopeSNuYWA5YhTwD+1XmqZ8Urh2sxaw/1LxxEO/wAveQ8c9hj71LmfSM50/rSW6nS68GNXgxHLIrBUZZchcZ4388fuKlptf1a9uv4OG2FoVGTIyhtqdgdzZB59OTzxVij+Ga/6YbRCEJIctjlpByC2OAM9hg0TobWZoZFtL1dk8Y2A54kj/IynJ3YIx/l9a4TnL6b9fEna/C+18FluN1xM/LzucSZHbw8fIo9Bx65qidWa1edPyCObbdWswKx7lAbHmGIHzY+3mPQbVnis56s0U6tqcatzbWo/EvcySHBIHpgYGT7iuvWYzFS6d1ie0hdLazLo38wsTOu7DAAFh3KjHHqeaX6YOp6+xD5s7YMRI6LsZvVI88k98seB+1TfVvRt+l6moWbJmNFRrcZBKLzhT2OfTy96uHRGvx3tvuQbSrHch4ZGPLK49QSaxxzlW0jL8PbdYVSDdE8Y/DKCS5Pn4hPzD/wxWY9Z9SS2e+z1CFJUkAAkGFf2dSBjA4OGAPue9bu1Y9qvTo1rXJZJF3QWm2IIBjxHXBcMf7dxOT7YrXUiRDaD1j/C2UarayyrbjwwxBEaseXLlctk5wAB61aOmenr3VD416xt7c8pBFvjZv8Amc7sfU85plcaTe6Pfy3TxrLZ3LYlWLLGIHhSwwOB6+VafolwHhUAg7PwZHOcfKfuuD96xxz5q26zvqzpG70wtc6a7TRDl7WVmcKPMx5O7b7Agj37VQYer4rvULa7WB45YTiYKfEUjshH5u5Ax+ma2j4l6wbTTLhk/qOvgxjzLSfhGPfBJ+1Z3pnw6lh0iWK3j8S6m2s7ZCBdpB2RsfMH08881ruRIM/xPYy/w9lZzyTMfzs8eSe5KryBn1IxxWhdKaDdofFvblnkPaFCRDH+uS7epJxUB8PdeNwYxcp4d5BmCYONr4b5GP1ZQufMmtIFXiSRba7QrtCujIUk9qpYMVBZcgEjJGe+PSlaFAXbTe80uOfb4iBtrBlJ7gg5BBHI5p1QoOYpC2sEi3bFA3sWb1JPcknmnFCg5tppDpcaTNKqhXcAORxux23D19/enlCg4aZ6ZpEdqmyJdoyWPmWZiSxY9yST509oUBSlNLHSY7cuYxt3nJA7Z5zgeXJJp7QoIjWuno714fGyyQsZAnYM+MKW9hk8e9SkcYUYAwB5Dj/qjYrtBD6103HdMsnyTR8pKvzDzw3qvsftipYUbFCgFChQoP/Z"/>
          <p:cNvSpPr>
            <a:spLocks noChangeAspect="1" noChangeArrowheads="1"/>
          </p:cNvSpPr>
          <p:nvPr/>
        </p:nvSpPr>
        <p:spPr bwMode="auto">
          <a:xfrm>
            <a:off x="520700"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pic>
        <p:nvPicPr>
          <p:cNvPr id="90120" name="Picture 12" descr="http://t2.gstatic.com/images?q=tbn:ANd9GcTo-1Fqt0pzmlBDVn7TzOhY3uNITcCCxOAqtbDBGQgE0dqHBU0_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825" y="3541713"/>
            <a:ext cx="290512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AutoShape 14" descr="data:image/jpeg;base64,/9j/4AAQSkZJRgABAQAAAQABAAD/2wCEAAkGBhQSERQUExQWFRUWGB0YFRgYGBwYGRwaHBgYFxgYFhkcHiYeHBojHB0bIC8gIycqLCwsGB4xNTAqNSYrLCkBCQoKDAwNDQwMDSkYFBgpKSkpKSkpKSkpKSkpKSkpKSkpKSkpKSkpKSkpKSkpKSkpKSkpKSkpKSkpKSkpKSkpKf/AABEIAMgA8AMBIgACEQEDEQH/xAAcAAACAwEBAQEAAAAAAAAAAAAABgQFBwgBAgP/xABdEAACAQIEAwIHCwYICAsJAAABAgMEEQAFEiEGBzETQSI1UWFxc7IIFCMlMnSBkaGxsxUzQnW0wiQ0UmJygpLBNkRTY6LE0eEXJkNGZIOEhZPD8BZUVWWUo7XF8f/EABUBAQEAAAAAAAAAAAAAAAAAAAAB/8QAFBEBAAAAAAAAAAAAAAAAAAAAAP/aAAwDAQACEQMRAD8A3HBgwYAwYMGAMGDBgDBgwYAwYMGA8JxinF3EmambNDBUGGmomDXCKWJYIFiViOm5Y+TbyjG1MuEHmdlkdPlGYGKM3mOuWxv4TNGC51HoAALD6sBn+U8TZu1LSzmsZ4aqoFO7aE7SE9rpBQ2t4S33I6gDyXZ+SOe1VdFVPU1MsmkqiX02XUpYstl+V5L9PJj8+V9Is/DxSSBpQkkjogYKXZHEi6GvcHVtvbcHFDyOrquKCc01KtQrSAuTOsZGlBZVUqbs1yQSQNvpwEXLuOKwJmTT1tSwpiI4tBjHhNI8as90O3gi9h3nzYuJsyzv8kx5jFWiQFDJJF2CBlS5UlWF9drXOy2G++M998MabNiIns00JYnSOz+GlYB9+t9rC+4Pdh54RzeoeHJqd6Z4qcu8RmMl4p0dJdUTRDY6rbar207dTgNi4ZrGlo6aRzd5IY3Y9Ls0asx+s4tMR6OkWJEjjAVEUKijuVQAoHoAtiRgDBgwYAwYMGAMGDBgDBgwYAwYMGAMGDBgDBgwYAwYMGAMGDBgDBgwYAwYjVNcsenWwXUwRb97MbKvpOP0lmCgkmwG5J2AA6k+YYD9cJHOOuSPKKkOwUyKEjuflNqDaV8psCfoww8K58K2khqQpQSrqCk3I3Itewv0wgczZmqKyWh1roagaVQ1tKSLNqMvS4YRKw69DgPOTmfQRZIxeVF7BpGl33QMx0FhY9e7Y3xE5B5oRR1TzOBGsmsE2AAWMGUgDoq3W9h34zLKcvekoBmG4MzvTKL+CY3gkDHbe4YEWv8AQLDG2clKKM5PAxRSW7RWJUXZe0YFWNtx5j5MBi1Rmka02bRl7NUzxPDsbSIk9QXZW6EC49O/kOG1ePKODI6VVZZK6KN0hUFrwvJrVpT0AZUOx3NyLW3xM5+SiGty5wikRq7BWUFTodWCsOhXut5Dj75WcC65YKto43hnpnModFZBJ2mlBGrA2JtqJ8uroCLhqvB7E0FIWJZjTxEliWYkxKSSTuTc9Ti6wjRcTsOIPeWphEKMERgDT2msPq6XFo/B+jDuxwH1gxTcK8SLWwvKgACyyRbNqv2blQ17D5QAa1ttXf1M+qr1jKB2C63CJfvYgkKPPYE/QcBKwYMGAMGDBgDBgwYAwYMGAMGDBgDHl8Qc+r+wpp5rE9lG8lgbE6FLWB7r2tfC7lvMWGesp6RY21zU61BNxZNSCRUPeTpubjYbeU2Bw1Y9wv8ACvEBqcvhqnAUyR62C9Ba9wLknu8uIfB/EqHKKepmlUhYFMshYHdQA2o/yr9R1ubYBnjnV1DIwYEXBUgg+gjbEfLcwSePtIzddTLfpujlG+1ThF5acUIuQpKqSymmRldFUlmZTqIjv8rZhuPP5MReQeZyy5eUZAscMmmN73LlrvICvdpJFj36vMcA8cP5008lWjADsKgxLa9yoiiku1z1u56W7sVb5i35c7EuQnvHUE1WBc1HULfdtI62va+FTlDVVMtbmrTyAhZ7MiL8EZSXRmQkatljUWPcwJ3xFiyMNxcxZiwSHt1DEmx0BAEt+iCeh264C65zcTJTR0QZt/fcUrqN27KJtbMB/S0j0n04tuPs+05RNPHFJIssFgACpCzJbW4IJUKG1EEbW+kLHPHhlag5e3yWkqUpmYKC2mS5Bv5FOogd5bzY0nOsu7enmhvbtY3S/k1qVv8AbgETkVmNRLl+mVEWGI9nAyk62sWMhcEnoSALW/S82E/OckkqeJ1gqGeVflKzAIViF5AIwNioPgXN7+Ebb40Xk5SiPJ6W1vCVnNvKzt1v34q66iQcRCckqy0PaEgqBtMYjrLbaSm1/RgF/mBwutFk9FSsxkCTSeEBa57CpYHTfbe3ee/DdyR8TU/pk/EbCjz24mgmooEimhdxPqKpIsjBeykUltJIG7Ade/DhyTHxNTf9Z+I2AR/dBoDWZeCLgq4IAuba0B9O18aFyl8T0Xqz+I2M490f/GKI9/Zy+0uGzldxdTR5VSxtPBrRCGQzIj31sbaXK9xwGfQ8PywcRinp5JYm1bTfnHKMpkLyA3DX6G9r9TuTfbONMxqKeimmpVjeWMa7SHwdK+E52IuQoNhfCfT5eh4hae7lhQNMGJUgkyGIadO2kIQNu8X33vpVRCroyOAysCrA7ggixBHkI2wGL+56z9iKim7FypczmYfIUlUXs222JtcG5v5O/Fxza4yigqsvg1MkkVVFO7FSEEXho5DfpGxN7efvFsT+SHD/AL1opgSrOamRWYX37I9kLXsbXUn+tik5/wCQGY0DqTdpjT26i8mkqRv18E7d+3S2A1yOrR0DqwKMoYNfYqRcEHyW3wpctM7NQlbdtXZ106K2rUCuoOuk/wAkBrC23kwxS5HEadqbQBCUMehfBAQgqVFumx7sZN7nrJnRq5yxKqywizeAzKWLtp63A0WJA2dh6A07POIBBU0UNxepkdLG97LEz3X+toH9bFhmFasMTyvfRGjO21zpUFjYd5sDtjIea9ZVw51lxicFSV7BXX4JZGfsnBIFzcFSe8Bhbuw6c2M1mp8smaKISBlMct2tojdWjLj+UQSBbz4BsoK1ZY45UN0kVXU9LqwDKSO7YjH7Rzq19LA2NjY3sR1B8h82EflXxB2mTwvIkqiCMoSyk61jW+qIC5ddPgi3epGI/KLitKtK0B7sKuWRAdn7KRtSMR5Oq99tPowGh3wXwr0Wfhs2qaYNq000TWDXCsJZg+ofosQ8e3WyjE3Mc8MdbSUwUWnWYk947JYyLb231eQ9MBd3x7fCPFzRgaCumEcn8Dbw1Om7oXKI6HpYlW2O40+fDuuApuNfF1b82m/CfGacI0J+MKhB8PFl9KKeSwLITQFjovtuQuNK42PxbW/Npvwmxl3CnH1Jl8s61TMO0gotICF7gUcYa9h6Bgq24Gyh5eGHjcuxlhnMY1EkDwtCrbcLdR4PnI77YncA8PK/DqQhReeCQnUOrvr0nfbY6SD5gcKHBvORKeipaSGllmmjXS3hKi31E3BUO1t/5OPrJOL86NLDBRUKtFHGkaTFHIcKNOtTIVWx8lsEPvJyhEeT0tiTrDSG/lZ2uB5sfXKbJ/euWolw3ws12AtfTM6b/wBn/wBWxmnCuS5/PR04p6hYaUx2js6r4Oo7myl73vviTw5yUesgSSprpNOuQdmFLAMsroxDO9tyCb6O/ANfC/EmX0E2Z9pURRh61mAL6iQ0UTEgC5I1s+/0d2K7MOZVHFmTV6iWWn96CnEscTaWlE+vQGYKp8G29/NiPwhyZoJJKxZu1l7Co7FLvpuoiiku2kC5u5+i2Luj4Go485Ma0kZiFCG0smtNZqCt/CuAxUfVfAI/GvOmOtNKtPTPeGojnXWw8JkvZOzS97366uvdif8A8IHENUbQUXZ+cQMOvS7TG31YfeOIoUSiQNDEsVZDIVLxxBUUtqYBmUWF+7fEms5pZZGSGrYiR/JJf6ioIP14DKOE+EM7q6KHsawQUum8Q7Vk8G57o11db9Tj7i5PSzZgtNV1rSN727ZnALkATGMRqZGvbq1yO8i3fi94X5wZfQZfT05eSaSJNLdnGQCbk7GTTtv9mIuX84aebNYZIqeYtKqUl3dFAV59WvSqtcgnpqAtfAVPMnlJTZbTxSQyTSM8hQhylrdlK+wVBvdRjS+Sg+Jqb+v+I2EjnPx7S1CJTQykyw1BEl0YKLRyxN4R2JDNbbDxyV8TU39f8RsAi+6Gg11VAtr6kkH1smPngrkhSVuX09S806vKhZgpTTfUw2BQnu8uP290BLpqqJr6SsUrA2vcgqQPrtix5cc1sup8vpqeaYpJGmlrxvpvqY7MAR0OAV6nk9JDXvTU1YysKQ1AbSUJHadmYyUbv63+i3fi1/4PuIafeGv7Tzdu5+yZbYvF45opc4aVKuLQcvaIOTpGvt9em7gb6d7ebGg0PENNMbRVEMh8iSox+pWwGEcPZ9n9NC/YwmWITSlz2SyfCaz2vyTq+Xf+7EfizmZWzClFZRiIQVMc62WWIsUv4F3uBcHr3eTGxcsmvSTHy1dT+O+IfNO1st/WNPb62/uwFBQ+6OpGAEtPPGT10lJFH03Un6sffA3HdHSe+/fDNTe+KqWoh7WJ01xuV0sp079PoxpNfw/TTm81PDKfK8aufrIJxmvBnL2gqhmKzU6Norpo0sWXSg0EKtjtbzYD9uKs+oa3MMneOoilEc8l7OPBvGrLqB6eEi9fRhv4/pRLllap6dhI24v8lS48nev3Yzbi3k3RR1VBFEZo1qZWjk8PVYCNnBXUp3uLb+XHznfI00lPUTU9fKqrC7smi2sKjMVZkdRZhtup64DTeAqRY8tolXp2EbfSyBz9rHClyY4cSm/KNhulW8KEhS3ZppI8K197gkXtdRthYyThziKOnp2patXiaNGjQyA2RkDKpEi9wNrA92PjhvOM+pmq+zpI6gtUOZzYH4ayhrFHU2tpt3YBlynh4LxVUyBWVRT9rexsWk0xsQem51fSD5Me8XxzrxJlhR3COjDqGUAFu2VVOy6l0XPXceQWh03MWqineeoy9hJ2MaSwoz9oqI8zCcBo9JRi5Hy9inXuEKp5zUU2Y0U7LNElOtQr60DG8qxBbBGbvU38mA+eYeVrBVZoI1CJLlqykLsC5q1DMw72J1b+c424YwjjLiunr3rpaZy6LlYUkqVIb34jWIPmYY3cYCk42b4urd/8Wl/DbGD8uM9y2n7V8zCTytoEeqMz6ERSukkgqNtItvYL6MPPuhOIWhpIadCR75ZtZB/Qj0kqe+xZ1+hSMc9+fAdb8uo4Ey2nWCVJkVLdog0hiD4RI6g+UHfCjTc0qbLcqy8NeaRoEGiJ0JUqi/nN7re9ul9jhF5IVgmkqsulJMNVC3g/z12LL3A6Cd7dUTyYX+PuEYsvjo0HadvJE0lQHIIVtQQKgAGwZX8t9sAz5dz5NLSx09NSALEuhGllLkgd7BEQX9BxacY8yqihpsvFFojWogM73XtLPI5dwpcnYOWtfGJDGm51wbWV2X5U9NA8yrTMrFSNj2z2BuR3YBefmnmN3K1TJ2jFn7NUS7EAFjpW+qwAv12GKWu4jqZhaWomkHkeV2H1E4+M8yGajlMNQnZyABitwbBhcdCR0xK4Q4VkzGpWmiZEdlZgXvp8EXPyQT9mApiMeY0ji/k1Nl9E9TLPG5VlXQit+k1vlNbp6MZwMAWxc8F+MaL5zD+KmNM5Q8saLMKFpqhXZxMyDS5UaQqEbD0nF3n1FkmSzoGopXlRVnRlLPb4XQpuzgBgwvvt08uApedGWU1HVQNAqxyTrO09ty2orpZr3sCxfpboRjQuSZ+Jqb+v+I2M3pOBWzx/fcleFkn1MsLRtIY01tpiD6lU6R+iBsNyN8aRyU8TU39f8RsAle6An0VdCxtYJJ7Sfbj8uUHBVFmNFNJVRCWXtyC12RgNEZAupHU3N7dScXXNnhc5hmdBTBxHqimOogtbTpOyhhc93XH68sOCo8tq51FckzOujswjR3Kte4JYq7L4QIW+m5vbAYnx7lEdLmNTBECI430oCSTayncnc9cMXLDlrFmsdSXmeJoTGFICstmDk6gbH9HuIxU81vHFb6391cN/J6r7PK86fVp0xCx8hMU4X6bkYDLqTMpYjeKR4+/wHKeyRi7qeO55IYkd5DJDIskchmdvCXoSj6hqHlBHnvhdggLsFUXZiAoHUk7AD0nH1XQhJHUdFZgPoJGAdaPnbmqbe+A/9ONG+2wxI4e5zVdEZgIoXM0zTyFgwOtwoIXSwAG3k78Z7px+1aPhG9OA1DM+ebVE9FK9KFFNKZCFlJ13QpYXTwet+pwzZvz4oqikqIeynR5IZEUsqFdTRsoF1cnqetsYVRH4RP6S+0MfLVLHqxPdub/fe2A6R4I5qZeaelp+1YTLDHHp7KQ3dY1UhbKb7juxM4L4wow1drqYYya2VgsjiNrWQX0vY9Qe7uxiHLzNaU1UUFdTRSxSsE1kFXRjZUN1IBW9gb+m/XEDiOrjjrqsPCJrTyKDJJKWAV2QAsHudgNzvgOkcvzGOTNpTG6upoot0YMNqifvBPlxE4soI5s1yxJY0kUx1d1dQ67JARswI2P345rgnpjqdoplXwQFjmUWJ1Em7RsSLAWF7/zu4XdHmSyVMATM6uFQGAlnDfBXCiylJm8FrWJso2W9x0Bh510qUdcFpkWBJqS0ixAKrXle+pQLfor3fojHRy452494NmgjlqM0rEqJDF2VHZn7QuHVvkaQNAQtc3Iu47yMbVwhxrTZjEZKdydNhIjCzoSLgMPPvYi4NjbocBi/ujpT7/p1vsKe4HnMsgP2AfViipYQeGZmI3GYLY+T4FR9xP14uvdG+MYPmw/FlxW5XTPJwzOqKzn8oLsoLH80ncMB88iD8cxerl9g4n+6HqQ2ZRqOqU6hvSXkcfYRjzknkVRHmsbvBMiBJBqaN1W5Q2GogAYrOeFSGzmex+Ssan0iME/fgEWSPSbeYfaAf78dPcj5i2TQX/RaRR6BI1vvxzrxRR9lUaR0MUDf26eJz9pxvnufKzXlRX/Jzuv1hH/ewGSc65Cc4nv3BBv5AgxJ5D+OIvVy+wcRudfjio9CewMSeQ/jiL1cvsHAa5z38Ty+sj9sY5hGOnue/ieX1kftjHMK4DpL3PHit/nD+zHhc55H4eb5jHb/AOu7sW/ITOIYcscSzRRnt3NnkVTbSm9iQcffHfC1PmtQxjrKQu1MIYF7ca+2E5lvpUm6lNS23Nz02vgFyP3zRV1DC7lKBmC0piAvIJSrX0ruXOoIWIBCsO876FyVPxPTf1/xGxk3GtPV5YlLDNIWmiYvTSgq0SoAurRqjDdprC9egVTuSCNa5L+J6fa28m3k+FbbEVW8wqoR5pSOzOirSVTF0BZl0hW1ADcgWBI6EAg7E4U+X1NX10il2LUSVBqI5CVZlkBayJc6l3N2Fu4n9I3l8+swkhq6J4m0t2Uq32sQxVWDagQVINiDtviw5FVbSQNpV+yjXQxLLo7YsGPZKF1WKaWa52JsL32oybmx44rfW/uriz4OrRHkecX/AEzToPSzPis5seOK31v7i4/HLqwpk9Yo/wCUqadT6AlQ/wB6jBHxy5ou2zWiS9vh0b+we0t9Om304pM0/PS/029o4fuQlB2mbK9gRFE7m/deyAjz3bCDmn5+X1je0cB0by74FoarKaN56WF3Me7FAGPhsN2FifpxgHFsISvq0UAKtRKqgdAqyMAPoGOnOUviei9WfbbHM3GvjGt+czfitgNm4N5N0FVQUlQ4lWR0V3KybE3udiCAPRjCMvgEksaHo7qpt1sWANvrx1jyy8UUPqVxylkv8Yh9YntrgJ3GOQrRV1RTKxZYnKqWABIsCL277EdPTt0HzXI1ZXuEsGqKhgt9hqklNrnyXYYtebPjit9Z+4uIHDPjSm+dx/jrgLHirlrV5bBrqQml5VRSj6rnRI3TqNhhe/JMgp1qNPwTSGENt8tVVyD5Lq1x5bN5Mb17o4fF9P8AOR+FLjKv+bo/WR/ZcBU8S8SPVpSIxJFPTrCLm9yGYk26DbSvoRfJhr5NVT0mdLDJdC/aQSLYXDDwgD6HXqPJjPKE/CJ/SX7xjTMu/wALT88k9l8B+3ujfGMHzYfiy4cfc6j4un8vvo/hRYTvdG+Maf5sPxZcIOV8WVdJGEp6iWJWJYhGsC3ybnz2AH0YDq3hP3x7xp/fWr3x2Y7XVa+rvvba/oxyXxHUtJUOz6i9lD676taxqr6r76tQN773xpfJ3jetqc0jinqZZYykhKsbi4QkfbjNuKJhJXVTqbhp5WXzgyMRgLvmlRGKtRD1WmplPpWBF/uxqvucKhfeVSn6QnDH0NGgH2qcZ/z5jtnEnnijI/s2/uw1+5qb+Pj1H/n3P3YBG50H44qf6vsDEvkP44i9XL7BxT8zqlpMynZjc6mH0K7IOn81Ri45D+OIvVy+wcBrnPfxPL6yP2xjmDHT3PdviiQf5yP2xt9/1Y5hwBhq5W+N6L1w+44/fhPlXWZjAZ6cxaA5SzvpNwAT3HbcYaeCOVtXS5tTGV6fVEwldFmUyaNxqCdSL4Bk90VlLNDSThgBG7xkHb5YDBh/4ZuPOPPhs5Kn4mpvTJ+I2KD3Rni+n+cj8KXF/wAlj8TU3/WfiNgEP3Rf8Yoh5Y5R9ZUYcuSOQmmytGZg3bsZgF6AEBAL95st/pthN90YP4RRerm/dxovKVfiej9WfbbAc981/HFb639xcLZrCIOzB2Mmth51XSp/0m+vDHzY8cVvrf3FwplNr93/APP9owG0e5rolMtbKflKsSD0O0jN9sa4x/NR8PL6xvaONb9zZX2nrIbbvHHJ/Ydl/wDM+zGS5qPh5fWN7RwD7w7zwqqOmipo4YGSJdKlhJqIuTvZwO/yYTOJantKypcixeaRiP6Ts39+Ck4Vq5UDx0tQ6MLqywuynu2IWxx+efwkVU4IsRK4I8hDEG/04DTOCueEkEVLR+9kZU0Ra9bA2LAXtpIvvjMcm/jMPrE9pcWnDnClW81PItNO0ZkjIcROVI1jcNa1vPikpaoxujjqjBgO64IO/wBWAZ+bPjit9Z+4uKbLa8QV0czAlYp1kYDqQkoYgX2vYY8zzOZK6qkncDtJmuQgNrmwCqNz5B3k4++IcutX1EMYLEVEkaAC5PwrKoA8p2wGhc0uZ1PmlEiQxyoY51Y9posQY5htpY9+FFsyT8hrBqHaGuaQL36Fp1XUe8DU1h5d/IcQ67hqppqV2nglhDSxhTIhW50TkgX64qKOZVdWdBIoO6FioYd4upBHpGAkZnlLwCFm6TRCVD5iWX7CpxtnB3AL1VdBnKzxlJX7do9DBgxUq6DcjZ7gE9QAe/FbzboIqvKaHMYIwioqxlf5MbCypc2JCOukW/lk4svc7cShoZ6Nj4UZ7WP+g+zjptZ7Hrv2nmwC37o3xjT/ADYfiy4Ro+FmfLWrta6I5+wKWOokqHDA9LeFa3mw8+6N8Y0/zYfjS4qKH/Bio/WC/hJgPOR0oTN42JsFilJPmEZJwgat8NPLt7VE5va1HVb/APZ3t9uKTI8paqqIYEIDSuqAm9hc2ubb2HXAfjXZnLM2uaR5WtbU7s7WHQXYk2xqnucKgitqU7mgDH0rIgHtHCNxzwPLlcyQzPG7OnaApqtbUy2OoDe6nDT7nus0Zoy/5SB1+pkf93AUfN2MLm1QB0uPt3P24seQ/jiL1cvsHFfzev8Alaov1uP932YsOQ/jiL1cvsHAa5z48Ty+si9sY5hGOjubOcLVcPmdAQsjxkA2uPhNO9iR3Y5xwHSPuefFb/OH9lMXgUf+0HS/xd17/wCNEYWeQ+YrDlfh3GurMa2F/CZUC38gv34Zwf8AjD/3b/reAW/dGeL6f5yPwpcMPJmMrk9OD1BkB9IlcH7cK/ugqtZMvi0sG01ehvMwilup8+Gfkv4npr9fhPxWwCH7oxfh6M+SOX70H9+NF5S+J6L1Z9tsZx7pFj21HY2Bjlv57NGbfXjR+Uviei9X++2A565r+OK31v7i4ofeRakMvckwQ+l4yw/DOL7mx44rfW/uLj8cvpC+T1bDpHVU7H0GOoT72GAY/c+1hTNdHdJC6n6NL/euM+zX8/L6xvaOGjk/UlM4pCDbU5U+cMjAjCvmv5+X1je0cB1TylHxPRer/ffHM3GvjGt+czfitjo/lHXA5bSRD5SwBz06NLKo269VP1Y5w418Y1vzmb8VsB0/yy8U0PqVxyPbHXHLLxTQ+pXHIxwGy8r+TUvbwVlUUEK6JokVtRckK8Za2yruD5Ta1rb4TAf+MH/eP+t46W4MHxfRfNofwkxzHVVAjz13a9kryxsCTZam5sBuTYdBgNd90aPi+D5yPwpcZC2XIcjSe3wi1zxg/wA1qdHIPl3QEeS58uNe90b4ug+cj8KXGVf83B+sj+y4Bo4V4/ohk35NqTKXk1pdU1Kutro3yhcKbNYeTFFyjlkps7hjZbMWkhkU7WOlg17bXDL9mEeiPwif0l+8Y0nKogvFpA2HvyT7Q5P2nAW/ukcutNSTi/hI8Z8g0Mrj6+0P9k4zSLihxlz0IUaHnE5bvuE0abeTYG/px0XzlyFajKpy19UHwyW8q7G/mKlhjmfJ6BJZVWSZIE6vI9yABubKN2byKOp7x1wEvhybT753temlA+mwt9WLTlOL5xRet/cbFHXRKZ5hS62iu+i4OrsgSQXHdZbXPmw0cl6TXnNN/N1v9Ubf7cA0e6QodNRSy3NnjdLdw0Mp29OvC5yLlC5zDf8ASSQD09mf9mGP3QedwVIoTDLHJp7cNodWtvABfSTa9ja/W2EvlIfjii9YfYfAftzi8b1HpH3YnchvHMXq5PYOI/Oyn0ZvMPKqN9ag4kchvHMXq5PYOAYszlmbhWTtQAgqbQWFj2Yl/S8vh67HyWxjYxu/Fi24Uj77up8vWdjt5sYQDgNMyeumh4fikhUsY8yEhsCR4EetdVv0dQH/AKtjVaSrc5wkjoe0OUK7IvXX74DFF1d99hf6cZLy85wfkumanNN2wMhfUJezIuFBFtDX6eUY0jIufFHUzRRdhOkkjLGDZGUFmCgEhtVrnyYDK+I+K2q6GovG4vmPbhiwZVEkUoEd/KNF9tjv9O38lz8T03pk/Fbp5sY9xll/Z0NbsBfOZFBHkEMhA6dBq+042Pk4lsopxtsZBt02lfp5sBnvuk2tNRerl9pMMvKXPiyUdLodRHQtLqJGl9VQqjSv82zC58p9JXPdIreWj80cp/0o8MfKjLyFoZrCz5e0YNze6Veogra36Y3v5cBjvNjxxW+t/cXE/hajMmRZtb9B6Z/oDPf78QObHjit9b+4uGXllR9rk2doP8mjf2Fkk/dwCNwdUCPMKRydIWoiJPkHaLf7L4gZr+fl9Y3tHEdTY3Gxx+ldKGldh0LMR9JJwHT3KDKgtBTz6mJkgRNJtpVY5JmFrC5JMjE3J7sc7caeMa35zN+K2PmHjGsSNIkqp0jQWVUkZABubAKR3k4g5nKWldmJJLEknqSdySfKTvfAdTct6mOLKKEO6reJSNbAXJJNhqPlPTHJxxIoW+FTu8JfaGI5wHYPBVORR0j3NmpKdbXNvBjvcDoCdW56nSL3sLcz5hXLDnckr30x1zO1hc2WpLG3nsMdI8NZ5BDQUKyzRRk00Vg7qhNoUvbUR0uMct8WuGrqtlIZWqJSCDcEGVyCCNiCN8Bo3NvmZS5lSpFTiW8c6sS6hQQY5V23Jv064Vz/AIOj9ZH9lwqU8LMjKqljsxCgkhVVyzG3cAbk4uznkf5IFJv2vvxpzt4ITsBGN/KWJ2/m+cYBeiYqVa3Q3H0H/djROB641vEiTops88ku/UJpc+Fva9rXt34UK+uielpkVWEsXaLIdtDKz9olt76hdgbj+T5MbRyS5aS0zGtqQFd0tAlwSFaxZ2t0JFgBfoTcdMBoHMU/Fdb83k9k4yzltkkSVlPHpDKSzEOA28mX00rde7Ux+zyY1HmSfiqu9Q/3YzjgA/GVL/R//WUeCpPBvBVHLBlxlponMlDPJISN2YSUoViRvcKzD6Tj4yTlhl9QMu1wW7WhaWQq7KWkDUoDHf8Azj/Xi+4G/i+V/q2o/Eo8TODjtlP6tb26HAZplHKWmnXK7ySqayGV5bFSAyIrLpuuw33Bv02tgyLlgaebL6mKqs8lY8QDRagpiM5BNpFLBhFYjb5d77Ww58HDbh75vU/hx4k0n5rKf1lUf69gjO+MeBqmumrqtqiNzBUimIKFLj4JU0hdQAHaAb/ySbm+LPljwDU5fniJMEOiB5CyOCNDExKR0O7bWthsmX+CZuf/AJkN/wCvS9MMKr8esb/4gm3/AGp/9mIMazAZiMkb3yV95yLG9MAV1BmmVgDbwvklzY36ebGYlcdI5ctspyLv+HpvZkxa02R09Rm2ZCeGKUCKkA7RFe2pai+ksCRew6eQYo5YIxc8Fn4xoh/0mH8VcajScuqKXKMunaK0sssCSOrMCyyT6WuNxfTte22P2peUMEOdwxQzSBYokrPDCuSUqQvZi2mwIHU3OAVuPs/heKrphcTDNJZWFjYx6WivfpfV3dbY2jlBIGymnI6EyGw6C8r7C+5A7icY9x/lEIp6qcIol/K8sfab30dmZNPW1tW/TGvcnItOUU4uDYyC4NwbSuLg+TyYBD90bIokpQRcmOTSbkWPaREm3fsLb+W/difyu49oVio4HmEckVNIkhkOhLmWNwoZvBJsGO3k9GK/3RqXlo+60cp/0o9rd/8AvxG4X4VpS3D5MEbGoSpafUNQkKBdGoHY2ucAgcyK6OfNKuSJw8byXVgdiNKi4Pkvhg5Y8VwU1LmFPKsrPUxhYxEmsk6JUItfY+GD9eNKPA1Cc+MfvWLszQ9to0+B2nvjRqC9B4O1rWxdcI0McOa5pHFGkaBaQhUUIu8c17KthgOX6fLZJFZkjdlQXZlVmCjrdiBsPOcThwdWFY397ShZXVImKlQ7P8gKTa9+49Mb7kSj8g5j6a/2pcecR+Lsk+c0PsrgMfj5P5gZ44DGiySRtIA0i7KrKrXIvYgsNvPj9qblPVSx1sxliX3m8iSgliS0UYkOiy2sQbbkY3iu8eU3zOf8WLC9lQ/gXEPr6v8AZlwGcQcm2Ay9mqRprWQDTGbpqhM17lrEi1vtxJn5IBBXk1V/eaahaK2s9h23+UOkfo9/92NIt/B+Hv6cP7FJiTmg2z71Q/YcBnmW8naZnywNLMRWQtJIBoFiIY5QFOnpdrb3x9Zny0oosvzSYK5kpZnjiYudlHZWuBYE+EcPeVDw8g+av+yw4gcQj4qz35zJ90GA+qfl/QJnLQrSx9n7zEgU3I1moZC2566QBiLw7w9TpPkLLBGDLSStIdA8JhBTsGbbcgljfznDUPHzfq9f2p8VGT/nOHvmcv7NT4DO+NMnjlMxYbwUc8senYBvyrMlyBsfBY433I1tTw2/ySewuMP4lO1b8wqf/wAxJjb8h/i0Hqk9hcBUcy/FNb6h/uxmfA+ZwR5jB2syRlUBs5C7Pl9Gq7sQOoYDy2ONK5n+Ka31Lf3YoMv5WZfXUdJLNCe1amh1Ojspb4GMC9jY7Ad2A94HF6fK+74tnH/3KLEvg4eKv1a3tUOKCXkCsbaqOvqKdjcE21Eg9RdGjNunW/TEGHgjP6MxmnqYJxGjRRhiPBjJQ2AkUW+Qn6R6YKt+EunD3zao/Cjx+1Etocpv/wDEp/8AXsJ1Dmeb0DUXb5Y8qUayRx9lqJYOoW7snaDaw30i+PxoebEA95xzQywmnrJZ5dg1lf3x4NtmLAygbqOh6YIc5k/gWb+fMdv/ABKXDAvj5v1en7U+M6p+ZFDJS5gplZHnrBOiupHgdpAeouLgKTbzYesqz+CozlmhmjlVqFACjBtxUuSNu+zA267jEFblYvlWR2/y1N0/ovi+yPxxmfqqP2ajFLlpvleR+tpvYfFzkR+OMz9XR+zUYoW8oX4iyn5xSftIOGVoD+Xg9tjl5W/nFUp/v+/C1kjfEeUkf+8Uv7TbDH2pGflb7HLwSPOKoge0cBlPMcfwGp/XMn4BxqXJ/wAUU/ghbmQ2HQfCvsPR0+jGZ8zR/AZ/1zJ+CcabyfA/JFNbYeGbXvb4V9r99vLgEH3RZtLRm3/Jyi/cLtGN/u+nEvhNf8GfV1f3JiJ7o0Ay0Xl0TW+uIm/0X/vxN4PH+DXqqz7kwDmIj+X9VthlwBPnNUSPuOPeHh8cZqf5lH+HNjwyn8vhe4ZcSPSaoA/cPqx98Pr8bZof5tJ+HLgKLIvEWY+mv++bBn3i7JPnFD7K4+slFsjzEfzsw9qbHmd+LMl+cUHsrgLyu8eUvno5/wAWLC/lY/gfEPr6r9mXDFmDfHNL80qPxIMJcPE1LFS56r1EKtNUVIiXWpZ9VOqrpANyC21+l8Bef4vw96yH9hkxKzTZM9P+b/1FcJVVzOoUgyhRIztSGJ5gqE2C0rxkAmwJDED6/JiPm/OakYZikccz++xpjayqBemWHwgTfZgdrYB2ykeFkHzZ/wBkixA4j8VZ584k9mDCpQ8XZpIKAU2VyaqSIoGkDlHBiSLV8mMLst7aj1xKbh3iGqinjdIIIqty8qsVuCdN7W1MB4I23wGhKnx45/6Ao+uqf/ZikoqtI2yBpGVFWjkuzEKo/gsHUmwxVLyjzOocy1WbMsmkR3hVySly2kkNFtc3tY9cT6H3PdApvLJUTbWsXVR/oqD9F8Al59WRSCv7KRZAtDUAlSCAWzZnA2J7mBHlBBHXG58OH+CU/qY/w1wg8a8BUVBlFa1NCqOYdBcszMV7RDYlie8D6sPfC/8AE6b1EXm/5NfLgLMjAFx7gwBjy2PcGA8tiLXZTDMAJoklANwJEVwD5gwOJeDALOYctctm3ejhvvuq9md/6Ft/PhUzD3PmXv8Am3ni8wdXH+mpP241HHlsBikvJPMIez96ZldY2DosnaRqrDoVQF1vv1sMR6aj4kop5J+ySpaUIsh8B9Qi1BL2KsPlN033xudse2wHOEHH1VR0dLSVVC8aQTROjsHjLCKXtGWzrpYnpsRbz9zPl/OGhkzZalzJDH70MPhpch+3Em+gt4One+NnK4X8y4Ay+f8AO0kB3vcIEN/KSlifpwGKcfZ5BPRS9lMj6s1eQC/haDBYOFPhafPa18a7ynW2U0wsF/ObDoPhpPBF97Dpvhcz7kVl/ZvJF2sLKrONMmpbgFgCHDeDfyYZOVC2ymlHkDj02lcXN8Age6MXw6La/gT7+TeHfz+T6cRuHuKKWBcgaWeNRDDVdrZtRQuE0BwtypNtgcMfNzJVq8wyqndmVZTOrFbXtaE7XBHd3jEug5DZZGBqSWUjveQi/mIQKLYBcr+cFDHmxq1MksYo+w8BLEv747TbWV209+Kyj5xytW1ktFQvM04ispLMVESspLLGpve/lFrd+NcoOXmXQ30UcAub+FGHP0F7kfRi/SEKAAAAOgGwHoGAwDLps/lppKeGj7OKdpi5dNJ+GZi4vK11A1EDa+Jictc+qIo4pquOOOEp2S691KDShUxJcFR33vjdbYLYDHIfc/NK4etzCWY2sbLc/RJIz7f1Ri8y7kHlkdtYlmIN/DksD5iECi2NHtj3ALlDy5y6G+ijg3/lRh/q13ti2oMlggv2MUcV+vZoqX9OkC+JuDAeWwace4MAYMGDAeEYAMe4MAYMGDAGDBgwBgwYMAYMGDAGDBgwBgwYMBHzGAvFIq21MjKL3tcqQL23t6MVXBOSSUlFDBKwaRA2oqSQSXZrgsAT16nfBgwEHibhiWozDL6hCojpTKZASQW1hAoUDYm633sNsNSjBgwHuDBgwBgwYMAYMGDAGDBgwBgwYMAYMGDAGDBgwH//2Q=="/>
          <p:cNvSpPr>
            <a:spLocks noChangeAspect="1" noChangeArrowheads="1"/>
          </p:cNvSpPr>
          <p:nvPr/>
        </p:nvSpPr>
        <p:spPr bwMode="auto">
          <a:xfrm>
            <a:off x="673100"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Tree>
    <p:extLst>
      <p:ext uri="{BB962C8B-B14F-4D97-AF65-F5344CB8AC3E}">
        <p14:creationId xmlns:p14="http://schemas.microsoft.com/office/powerpoint/2010/main" val="39445692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152400"/>
            <a:ext cx="9033164" cy="914400"/>
          </a:xfrm>
        </p:spPr>
        <p:txBody>
          <a:bodyPr/>
          <a:lstStyle/>
          <a:p>
            <a:pPr algn="ctr">
              <a:defRPr/>
            </a:pPr>
            <a:r>
              <a:rPr lang="en-US" sz="4400" dirty="0">
                <a:solidFill>
                  <a:srgbClr val="CDB82B"/>
                </a:solidFill>
              </a:rPr>
              <a:t>DOJ Recommendation: </a:t>
            </a:r>
          </a:p>
        </p:txBody>
      </p:sp>
      <p:sp>
        <p:nvSpPr>
          <p:cNvPr id="3" name="Content Placeholder 2"/>
          <p:cNvSpPr>
            <a:spLocks noGrp="1"/>
          </p:cNvSpPr>
          <p:nvPr>
            <p:ph idx="1"/>
          </p:nvPr>
        </p:nvSpPr>
        <p:spPr>
          <a:xfrm>
            <a:off x="609600" y="1524000"/>
            <a:ext cx="7848600" cy="4195481"/>
          </a:xfrm>
        </p:spPr>
        <p:txBody>
          <a:bodyPr>
            <a:noAutofit/>
          </a:bodyPr>
          <a:lstStyle/>
          <a:p>
            <a:pPr lvl="0"/>
            <a:r>
              <a:rPr lang="en-US" sz="2800" dirty="0">
                <a:latin typeface="Calibri" panose="020F0502020204030204" pitchFamily="34" charset="0"/>
              </a:rPr>
              <a:t>Require supervisors to review all officer activity and review all officer reports before the supervisor leaves shift; </a:t>
            </a:r>
          </a:p>
          <a:p>
            <a:pPr lvl="0"/>
            <a:r>
              <a:rPr lang="en-US" sz="2800" dirty="0">
                <a:latin typeface="Calibri" panose="020F0502020204030204" pitchFamily="34" charset="0"/>
              </a:rPr>
              <a:t>Provide all supervisors with specific supervisory training prior to assigning them to supervisory positions; </a:t>
            </a:r>
          </a:p>
          <a:p>
            <a:pPr lvl="0"/>
            <a:r>
              <a:rPr lang="en-US" sz="2800" dirty="0">
                <a:latin typeface="Calibri" panose="020F0502020204030204" pitchFamily="34" charset="0"/>
              </a:rPr>
              <a:t>Develop and require supervisors to use an “early intervention system” to objectively detect problematic patterns of officer misconduct, assist officers who need additional attention, and identify training and equipment needs; </a:t>
            </a:r>
          </a:p>
          <a:p>
            <a:endParaRPr lang="en-US" sz="2800" dirty="0">
              <a:latin typeface="Calibri" panose="020F0502020204030204" pitchFamily="34" charset="0"/>
            </a:endParaRPr>
          </a:p>
        </p:txBody>
      </p:sp>
    </p:spTree>
    <p:extLst>
      <p:ext uri="{BB962C8B-B14F-4D97-AF65-F5344CB8AC3E}">
        <p14:creationId xmlns:p14="http://schemas.microsoft.com/office/powerpoint/2010/main" val="39475080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990600"/>
          </a:xfrm>
        </p:spPr>
        <p:txBody>
          <a:bodyPr/>
          <a:lstStyle/>
          <a:p>
            <a:pPr algn="ctr">
              <a:defRPr/>
            </a:pPr>
            <a:r>
              <a:rPr lang="en-US" sz="4400" dirty="0">
                <a:solidFill>
                  <a:srgbClr val="CDB82B"/>
                </a:solidFill>
              </a:rPr>
              <a:t>DOJ Recommendation: </a:t>
            </a:r>
          </a:p>
        </p:txBody>
      </p:sp>
      <p:sp>
        <p:nvSpPr>
          <p:cNvPr id="3" name="Content Placeholder 2"/>
          <p:cNvSpPr>
            <a:spLocks noGrp="1"/>
          </p:cNvSpPr>
          <p:nvPr>
            <p:ph idx="1"/>
          </p:nvPr>
        </p:nvSpPr>
        <p:spPr>
          <a:xfrm>
            <a:off x="266700" y="1447800"/>
            <a:ext cx="8610600" cy="4625609"/>
          </a:xfrm>
        </p:spPr>
        <p:txBody>
          <a:bodyPr>
            <a:noAutofit/>
          </a:bodyPr>
          <a:lstStyle/>
          <a:p>
            <a:pPr lvl="0"/>
            <a:r>
              <a:rPr lang="en-US" sz="2600" dirty="0">
                <a:latin typeface="Calibri" panose="020F0502020204030204" pitchFamily="34" charset="0"/>
              </a:rPr>
              <a:t>Support supervisors who encourage and guide respectful policing and implement community policing principles, and evaluate them on this basis. Remove supervisors who do not adequately review officer activity and reports or fail to support, through words or actions, unbiased policing</a:t>
            </a:r>
            <a:r>
              <a:rPr lang="en-US" sz="2600" dirty="0" smtClean="0">
                <a:latin typeface="Calibri" panose="020F0502020204030204" pitchFamily="34" charset="0"/>
              </a:rPr>
              <a:t>;</a:t>
            </a:r>
          </a:p>
          <a:p>
            <a:pPr marL="0" lvl="0" indent="0">
              <a:buNone/>
            </a:pPr>
            <a:r>
              <a:rPr lang="en-US" sz="2600" dirty="0" smtClean="0">
                <a:latin typeface="Calibri" panose="020F0502020204030204" pitchFamily="34" charset="0"/>
              </a:rPr>
              <a:t> </a:t>
            </a:r>
            <a:endParaRPr lang="en-US" sz="2600" dirty="0">
              <a:latin typeface="Calibri" panose="020F0502020204030204" pitchFamily="34" charset="0"/>
            </a:endParaRPr>
          </a:p>
          <a:p>
            <a:pPr lvl="0"/>
            <a:r>
              <a:rPr lang="en-US" sz="2600" dirty="0">
                <a:latin typeface="Calibri" panose="020F0502020204030204" pitchFamily="34" charset="0"/>
              </a:rPr>
              <a:t>Ensure that an adequate number of qualified first-line supervisors are deployed in the field to allow supervisors to provide close and effective supervision to each officer under the supervisor’s direct command, provide officers with the direction and guidance necessary to improve and develop as officers, and to identify, correct, and prevent misconduct. </a:t>
            </a:r>
          </a:p>
          <a:p>
            <a:endParaRPr lang="en-US" sz="2600" dirty="0">
              <a:latin typeface="Calibri" panose="020F0502020204030204" pitchFamily="34" charset="0"/>
            </a:endParaRPr>
          </a:p>
        </p:txBody>
      </p:sp>
    </p:spTree>
    <p:extLst>
      <p:ext uri="{BB962C8B-B14F-4D97-AF65-F5344CB8AC3E}">
        <p14:creationId xmlns:p14="http://schemas.microsoft.com/office/powerpoint/2010/main" val="17921938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Box 1"/>
          <p:cNvSpPr txBox="1">
            <a:spLocks noChangeArrowheads="1"/>
          </p:cNvSpPr>
          <p:nvPr/>
        </p:nvSpPr>
        <p:spPr bwMode="auto">
          <a:xfrm>
            <a:off x="152400" y="304800"/>
            <a:ext cx="8839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hangingPunct="1">
              <a:spcBef>
                <a:spcPct val="0"/>
              </a:spcBef>
              <a:buClrTx/>
              <a:buFontTx/>
              <a:buNone/>
            </a:pPr>
            <a:r>
              <a:rPr lang="en-US" altLang="en-US" sz="4400" dirty="0" smtClean="0">
                <a:solidFill>
                  <a:srgbClr val="CDB82B"/>
                </a:solidFill>
                <a:latin typeface="+mj-lt"/>
              </a:rPr>
              <a:t>Best Practices - Supervisors</a:t>
            </a:r>
            <a:endParaRPr lang="en-US" altLang="en-US" sz="4400" dirty="0">
              <a:solidFill>
                <a:srgbClr val="CDB82B"/>
              </a:solidFill>
              <a:latin typeface="+mj-lt"/>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571425684"/>
              </p:ext>
            </p:extLst>
          </p:nvPr>
        </p:nvGraphicFramePr>
        <p:xfrm>
          <a:off x="152400" y="1600200"/>
          <a:ext cx="8839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1503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2839"/>
            <a:ext cx="8534400" cy="2591475"/>
          </a:xfrm>
        </p:spPr>
        <p:txBody>
          <a:bodyPr>
            <a:noAutofit/>
          </a:bodyPr>
          <a:lstStyle/>
          <a:p>
            <a:pPr algn="ctr">
              <a:defRPr/>
            </a:pPr>
            <a:r>
              <a:rPr lang="en-US" sz="5400" dirty="0">
                <a:solidFill>
                  <a:srgbClr val="CDB82B"/>
                </a:solidFill>
              </a:rPr>
              <a:t>Accepting </a:t>
            </a:r>
            <a:r>
              <a:rPr lang="en-US" sz="5400" dirty="0" smtClean="0">
                <a:solidFill>
                  <a:srgbClr val="CDB82B"/>
                </a:solidFill>
              </a:rPr>
              <a:t>&amp; Investigating </a:t>
            </a:r>
            <a:r>
              <a:rPr lang="en-US" sz="5400" dirty="0">
                <a:solidFill>
                  <a:srgbClr val="CDB82B"/>
                </a:solidFill>
              </a:rPr>
              <a:t>Complaints of Misconduct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7231" y="3200400"/>
            <a:ext cx="5029200" cy="35078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718" y="4063745"/>
            <a:ext cx="2562225" cy="1781175"/>
          </a:xfrm>
          <a:prstGeom prst="rect">
            <a:avLst/>
          </a:prstGeom>
        </p:spPr>
      </p:pic>
    </p:spTree>
    <p:extLst>
      <p:ext uri="{BB962C8B-B14F-4D97-AF65-F5344CB8AC3E}">
        <p14:creationId xmlns:p14="http://schemas.microsoft.com/office/powerpoint/2010/main" val="3742264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018" y="152400"/>
            <a:ext cx="9037782" cy="1324330"/>
          </a:xfrm>
        </p:spPr>
        <p:txBody>
          <a:bodyPr/>
          <a:lstStyle/>
          <a:p>
            <a:pPr algn="ctr">
              <a:defRPr/>
            </a:pPr>
            <a:r>
              <a:rPr lang="en-US" sz="4400" dirty="0">
                <a:solidFill>
                  <a:srgbClr val="CDB82B"/>
                </a:solidFill>
              </a:rPr>
              <a:t>Complaints of Misconduct</a:t>
            </a:r>
          </a:p>
        </p:txBody>
      </p:sp>
      <p:sp>
        <p:nvSpPr>
          <p:cNvPr id="3" name="Content Placeholder 2"/>
          <p:cNvSpPr>
            <a:spLocks noGrp="1"/>
          </p:cNvSpPr>
          <p:nvPr>
            <p:ph idx="1"/>
          </p:nvPr>
        </p:nvSpPr>
        <p:spPr>
          <a:xfrm>
            <a:off x="457200" y="1476731"/>
            <a:ext cx="8229600" cy="5076470"/>
          </a:xfrm>
        </p:spPr>
        <p:txBody>
          <a:bodyPr>
            <a:normAutofit fontScale="92500" lnSpcReduction="20000"/>
          </a:bodyPr>
          <a:lstStyle/>
          <a:p>
            <a:r>
              <a:rPr lang="en-US" sz="3000" dirty="0">
                <a:latin typeface="Calibri" panose="020F0502020204030204" pitchFamily="34" charset="0"/>
              </a:rPr>
              <a:t>Establishing a policy for accepting and investigating citizen complaints is essential to ensure that Departments accept all complaints of misconduct, in any form; fairly and impartially investigate all complaints of misconduct; and timely impose any disciplinary or non-disciplinary corrective actions that may be warranted.  </a:t>
            </a:r>
            <a:endParaRPr lang="en-US" sz="3000" dirty="0" smtClean="0">
              <a:latin typeface="Calibri" panose="020F0502020204030204" pitchFamily="34" charset="0"/>
            </a:endParaRPr>
          </a:p>
          <a:p>
            <a:pPr marL="0" indent="0">
              <a:buNone/>
            </a:pPr>
            <a:endParaRPr lang="en-US" sz="2600" dirty="0" smtClean="0">
              <a:latin typeface="Calibri" panose="020F0502020204030204" pitchFamily="34" charset="0"/>
            </a:endParaRPr>
          </a:p>
          <a:p>
            <a:r>
              <a:rPr lang="en-US" sz="3000" dirty="0" smtClean="0">
                <a:latin typeface="Calibri" panose="020F0502020204030204" pitchFamily="34" charset="0"/>
              </a:rPr>
              <a:t>The </a:t>
            </a:r>
            <a:r>
              <a:rPr lang="en-US" sz="3000" dirty="0">
                <a:latin typeface="Calibri" panose="020F0502020204030204" pitchFamily="34" charset="0"/>
              </a:rPr>
              <a:t>DOJ report provided that “responding to allegations of officer misconduct is critical not only to correct officer behavior and identify policy, training, or tactical concerns, but also to build community confidence and police legitimacy.” </a:t>
            </a:r>
          </a:p>
          <a:p>
            <a:endParaRPr lang="en-US" dirty="0"/>
          </a:p>
        </p:txBody>
      </p:sp>
    </p:spTree>
    <p:extLst>
      <p:ext uri="{BB962C8B-B14F-4D97-AF65-F5344CB8AC3E}">
        <p14:creationId xmlns:p14="http://schemas.microsoft.com/office/powerpoint/2010/main" val="24939747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818" y="152400"/>
            <a:ext cx="9067800" cy="990600"/>
          </a:xfrm>
        </p:spPr>
        <p:txBody>
          <a:bodyPr/>
          <a:lstStyle/>
          <a:p>
            <a:pPr algn="ctr">
              <a:defRPr/>
            </a:pPr>
            <a:r>
              <a:rPr lang="en-US" sz="4400" dirty="0">
                <a:solidFill>
                  <a:srgbClr val="CDB82B"/>
                </a:solidFill>
              </a:rPr>
              <a:t>DOJ </a:t>
            </a:r>
            <a:r>
              <a:rPr lang="en-US" sz="4400" dirty="0" smtClean="0">
                <a:solidFill>
                  <a:srgbClr val="CDB82B"/>
                </a:solidFill>
              </a:rPr>
              <a:t>Recommended</a:t>
            </a:r>
            <a:r>
              <a:rPr lang="en-US" sz="4400" dirty="0">
                <a:solidFill>
                  <a:srgbClr val="CDB82B"/>
                </a:solidFill>
              </a:rPr>
              <a:t>:</a:t>
            </a:r>
          </a:p>
        </p:txBody>
      </p:sp>
      <p:sp>
        <p:nvSpPr>
          <p:cNvPr id="3" name="Content Placeholder 2"/>
          <p:cNvSpPr>
            <a:spLocks noGrp="1"/>
          </p:cNvSpPr>
          <p:nvPr>
            <p:ph idx="1"/>
          </p:nvPr>
        </p:nvSpPr>
        <p:spPr>
          <a:xfrm>
            <a:off x="457200" y="1600200"/>
            <a:ext cx="8305800" cy="4724400"/>
          </a:xfrm>
        </p:spPr>
        <p:txBody>
          <a:bodyPr>
            <a:noAutofit/>
          </a:bodyPr>
          <a:lstStyle/>
          <a:p>
            <a:pPr lvl="0"/>
            <a:r>
              <a:rPr lang="en-US" sz="2800" dirty="0">
                <a:latin typeface="Calibri" panose="020F0502020204030204" pitchFamily="34" charset="0"/>
              </a:rPr>
              <a:t>Modify procedures and practices for accepting complaints to make it easier and less intimidating for individuals to register formal complaints about police conduct, including providing complaint forms online and in various locations throughout the City and allowing for complaints to be submitted online and by third parties or anonymously; </a:t>
            </a:r>
          </a:p>
          <a:p>
            <a:pPr marL="118872" indent="0">
              <a:buNone/>
            </a:pPr>
            <a:endParaRPr lang="en-US" sz="2800" dirty="0">
              <a:latin typeface="Calibri" panose="020F0502020204030204" pitchFamily="34" charset="0"/>
            </a:endParaRPr>
          </a:p>
          <a:p>
            <a:r>
              <a:rPr lang="en-US" sz="2800" dirty="0">
                <a:latin typeface="Calibri" panose="020F0502020204030204" pitchFamily="34" charset="0"/>
              </a:rPr>
              <a:t>Require that all complaints be logged and investigated;</a:t>
            </a:r>
          </a:p>
        </p:txBody>
      </p:sp>
    </p:spTree>
    <p:extLst>
      <p:ext uri="{BB962C8B-B14F-4D97-AF65-F5344CB8AC3E}">
        <p14:creationId xmlns:p14="http://schemas.microsoft.com/office/powerpoint/2010/main" val="12919190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9050" y="152400"/>
            <a:ext cx="8991600" cy="990600"/>
          </a:xfrm>
        </p:spPr>
        <p:txBody>
          <a:bodyPr/>
          <a:lstStyle/>
          <a:p>
            <a:pPr algn="ctr">
              <a:defRPr/>
            </a:pPr>
            <a:r>
              <a:rPr lang="en-US" sz="4400" dirty="0">
                <a:solidFill>
                  <a:srgbClr val="CDB82B"/>
                </a:solidFill>
              </a:rPr>
              <a:t>DOJ </a:t>
            </a:r>
            <a:r>
              <a:rPr lang="en-US" sz="4400" dirty="0" smtClean="0">
                <a:solidFill>
                  <a:srgbClr val="CDB82B"/>
                </a:solidFill>
              </a:rPr>
              <a:t>Recommended</a:t>
            </a:r>
            <a:r>
              <a:rPr lang="en-US" sz="4400" dirty="0">
                <a:solidFill>
                  <a:srgbClr val="CDB82B"/>
                </a:solidFill>
              </a:rPr>
              <a:t>:</a:t>
            </a:r>
          </a:p>
        </p:txBody>
      </p:sp>
      <p:sp>
        <p:nvSpPr>
          <p:cNvPr id="3" name="Content Placeholder 2"/>
          <p:cNvSpPr>
            <a:spLocks noGrp="1"/>
          </p:cNvSpPr>
          <p:nvPr>
            <p:ph idx="1"/>
          </p:nvPr>
        </p:nvSpPr>
        <p:spPr>
          <a:xfrm>
            <a:off x="457200" y="1151708"/>
            <a:ext cx="8305800" cy="5401491"/>
          </a:xfrm>
        </p:spPr>
        <p:txBody>
          <a:bodyPr>
            <a:normAutofit/>
          </a:bodyPr>
          <a:lstStyle/>
          <a:p>
            <a:pPr lvl="0"/>
            <a:r>
              <a:rPr lang="en-US" sz="3000" dirty="0">
                <a:latin typeface="Calibri" panose="020F0502020204030204" pitchFamily="34" charset="0"/>
              </a:rPr>
              <a:t>Develop and implement a consistent, reliable, and fair process for investigating and responding to complaints of officer misconduct, including: </a:t>
            </a:r>
          </a:p>
          <a:p>
            <a:pPr marL="118872" indent="0">
              <a:buNone/>
            </a:pPr>
            <a:endParaRPr lang="en-US" sz="1200" dirty="0">
              <a:latin typeface="Calibri" panose="020F0502020204030204" pitchFamily="34" charset="0"/>
            </a:endParaRPr>
          </a:p>
          <a:p>
            <a:pPr lvl="1"/>
            <a:r>
              <a:rPr lang="en-US" sz="2200" dirty="0">
                <a:latin typeface="Calibri" panose="020F0502020204030204" pitchFamily="34" charset="0"/>
              </a:rPr>
              <a:t>An investigation of all misconduct complaints, even where the complainant indicates he or she does not want the complaint investigated, or wishes to remain anonymous; </a:t>
            </a:r>
          </a:p>
          <a:p>
            <a:pPr lvl="1"/>
            <a:r>
              <a:rPr lang="en-US" sz="2200" dirty="0">
                <a:latin typeface="Calibri" panose="020F0502020204030204" pitchFamily="34" charset="0"/>
              </a:rPr>
              <a:t>Not withdrawing complaints without reaching a disposition </a:t>
            </a:r>
          </a:p>
          <a:p>
            <a:pPr lvl="1"/>
            <a:r>
              <a:rPr lang="en-US" sz="2200" dirty="0">
                <a:latin typeface="Calibri" panose="020F0502020204030204" pitchFamily="34" charset="0"/>
              </a:rPr>
              <a:t>Developing and implementing a fair and consistent system for disciplining officers found to have committed misconduct</a:t>
            </a:r>
          </a:p>
          <a:p>
            <a:pPr lvl="1"/>
            <a:r>
              <a:rPr lang="en-US" sz="2200" dirty="0">
                <a:latin typeface="Calibri" panose="020F0502020204030204" pitchFamily="34" charset="0"/>
              </a:rPr>
              <a:t>Terminating officers found to have been materially untruthful in performance of their duties, including in completing reports or during internal affairs investigations</a:t>
            </a:r>
          </a:p>
          <a:p>
            <a:endParaRPr lang="en-US" dirty="0"/>
          </a:p>
          <a:p>
            <a:endParaRPr lang="en-US" dirty="0"/>
          </a:p>
        </p:txBody>
      </p:sp>
    </p:spTree>
    <p:extLst>
      <p:ext uri="{BB962C8B-B14F-4D97-AF65-F5344CB8AC3E}">
        <p14:creationId xmlns:p14="http://schemas.microsoft.com/office/powerpoint/2010/main" val="30952466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452016" y="533400"/>
            <a:ext cx="6620967" cy="1119781"/>
          </a:xfrm>
        </p:spPr>
        <p:txBody>
          <a:bodyPr/>
          <a:lstStyle/>
          <a:p>
            <a:pPr algn="ctr"/>
            <a:r>
              <a:rPr lang="en-US" sz="6000" dirty="0" smtClean="0">
                <a:solidFill>
                  <a:srgbClr val="CDB82B"/>
                </a:solidFill>
              </a:rPr>
              <a:t>Training</a:t>
            </a:r>
            <a:endParaRPr lang="en-US" sz="6000" dirty="0">
              <a:solidFill>
                <a:srgbClr val="CDB82B"/>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799" y="2667000"/>
            <a:ext cx="3581400" cy="3621641"/>
          </a:xfrm>
          <a:prstGeom prst="rect">
            <a:avLst/>
          </a:prstGeom>
        </p:spPr>
      </p:pic>
    </p:spTree>
    <p:extLst>
      <p:ext uri="{BB962C8B-B14F-4D97-AF65-F5344CB8AC3E}">
        <p14:creationId xmlns:p14="http://schemas.microsoft.com/office/powerpoint/2010/main" val="24835973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324330"/>
          </a:xfrm>
        </p:spPr>
        <p:txBody>
          <a:bodyPr/>
          <a:lstStyle/>
          <a:p>
            <a:pPr algn="ctr">
              <a:defRPr/>
            </a:pPr>
            <a:r>
              <a:rPr lang="en-US" sz="4400" dirty="0">
                <a:solidFill>
                  <a:srgbClr val="CDB82B"/>
                </a:solidFill>
              </a:rPr>
              <a:t>Training</a:t>
            </a:r>
          </a:p>
        </p:txBody>
      </p:sp>
      <p:sp>
        <p:nvSpPr>
          <p:cNvPr id="3" name="Content Placeholder 2"/>
          <p:cNvSpPr>
            <a:spLocks noGrp="1"/>
          </p:cNvSpPr>
          <p:nvPr>
            <p:ph idx="1"/>
          </p:nvPr>
        </p:nvSpPr>
        <p:spPr>
          <a:xfrm>
            <a:off x="827700" y="1476731"/>
            <a:ext cx="7554300" cy="4771676"/>
          </a:xfrm>
        </p:spPr>
        <p:txBody>
          <a:bodyPr>
            <a:normAutofit lnSpcReduction="10000"/>
          </a:bodyPr>
          <a:lstStyle/>
          <a:p>
            <a:r>
              <a:rPr lang="en-US" sz="2800" dirty="0">
                <a:latin typeface="Calibri" panose="020F0502020204030204" pitchFamily="34" charset="0"/>
              </a:rPr>
              <a:t>Officer training is essential to ensure that officers understand the policies and procedures that have been put in place; to identify the legal standards applicable to the policies; and specify the actions and behaviors necessary to conform to the standards.  </a:t>
            </a:r>
            <a:endParaRPr lang="en-US" sz="2800" dirty="0" smtClean="0">
              <a:latin typeface="Calibri" panose="020F0502020204030204" pitchFamily="34" charset="0"/>
            </a:endParaRPr>
          </a:p>
          <a:p>
            <a:pPr marL="0" indent="0">
              <a:buNone/>
            </a:pPr>
            <a:endParaRPr lang="en-US" sz="2800" dirty="0" smtClean="0">
              <a:latin typeface="Calibri" panose="020F0502020204030204" pitchFamily="34" charset="0"/>
            </a:endParaRPr>
          </a:p>
          <a:p>
            <a:r>
              <a:rPr lang="en-US" sz="2800" dirty="0" smtClean="0">
                <a:latin typeface="Calibri" panose="020F0502020204030204" pitchFamily="34" charset="0"/>
              </a:rPr>
              <a:t>The </a:t>
            </a:r>
            <a:r>
              <a:rPr lang="en-US" sz="2800" dirty="0">
                <a:latin typeface="Calibri" panose="020F0502020204030204" pitchFamily="34" charset="0"/>
              </a:rPr>
              <a:t>United States Supreme Court has repeatedly held that a police department has a duty to train its officers on core tasks that the officers are required to complete.</a:t>
            </a:r>
          </a:p>
          <a:p>
            <a:endParaRPr lang="en-US" dirty="0"/>
          </a:p>
        </p:txBody>
      </p:sp>
    </p:spTree>
    <p:extLst>
      <p:ext uri="{BB962C8B-B14F-4D97-AF65-F5344CB8AC3E}">
        <p14:creationId xmlns:p14="http://schemas.microsoft.com/office/powerpoint/2010/main" val="32278172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990600"/>
          </a:xfrm>
        </p:spPr>
        <p:txBody>
          <a:bodyPr>
            <a:normAutofit/>
          </a:bodyPr>
          <a:lstStyle/>
          <a:p>
            <a:pPr algn="ctr"/>
            <a:r>
              <a:rPr lang="en-US" sz="4400" dirty="0" smtClean="0">
                <a:solidFill>
                  <a:srgbClr val="CDB82B"/>
                </a:solidFill>
              </a:rPr>
              <a:t>Policies &amp; Training Generally</a:t>
            </a:r>
            <a:endParaRPr lang="en-US" sz="4400" dirty="0">
              <a:solidFill>
                <a:srgbClr val="CDB82B"/>
              </a:solidFill>
            </a:endParaRPr>
          </a:p>
        </p:txBody>
      </p:sp>
      <p:sp>
        <p:nvSpPr>
          <p:cNvPr id="3" name="Content Placeholder 2"/>
          <p:cNvSpPr>
            <a:spLocks noGrp="1"/>
          </p:cNvSpPr>
          <p:nvPr>
            <p:ph idx="1"/>
          </p:nvPr>
        </p:nvSpPr>
        <p:spPr>
          <a:xfrm>
            <a:off x="342900" y="2209800"/>
            <a:ext cx="8153400" cy="4195481"/>
          </a:xfrm>
        </p:spPr>
        <p:txBody>
          <a:bodyPr>
            <a:normAutofit lnSpcReduction="10000"/>
          </a:bodyPr>
          <a:lstStyle/>
          <a:p>
            <a:pPr marL="690562" indent="-571500"/>
            <a:r>
              <a:rPr lang="en-US" sz="3200" dirty="0" smtClean="0">
                <a:latin typeface="Calibri" panose="020F0502020204030204" pitchFamily="34" charset="0"/>
              </a:rPr>
              <a:t>Policies </a:t>
            </a:r>
            <a:r>
              <a:rPr lang="en-US" sz="3200" dirty="0">
                <a:latin typeface="Calibri" panose="020F0502020204030204" pitchFamily="34" charset="0"/>
              </a:rPr>
              <a:t>and procedures shall reflect and express the Department's  core values and priorities, and provide clear direction to ensure that officers lawfully, effectively, and ethically carry out their </a:t>
            </a:r>
            <a:r>
              <a:rPr lang="en-US" sz="3200" dirty="0" smtClean="0">
                <a:latin typeface="Calibri" panose="020F0502020204030204" pitchFamily="34" charset="0"/>
              </a:rPr>
              <a:t>responsibilities</a:t>
            </a:r>
            <a:r>
              <a:rPr lang="en-US" sz="3200" dirty="0" smtClean="0">
                <a:latin typeface="Calibri" panose="020F0502020204030204" pitchFamily="34" charset="0"/>
              </a:rPr>
              <a:t>.</a:t>
            </a:r>
          </a:p>
          <a:p>
            <a:pPr marL="690562" indent="-571500"/>
            <a:endParaRPr lang="en-US" sz="3200" dirty="0">
              <a:latin typeface="Calibri" panose="020F0502020204030204" pitchFamily="34" charset="0"/>
            </a:endParaRPr>
          </a:p>
          <a:p>
            <a:pPr marL="690562" indent="-571500"/>
            <a:r>
              <a:rPr lang="en-US" sz="3200" dirty="0" smtClean="0">
                <a:solidFill>
                  <a:srgbClr val="FF0000"/>
                </a:solidFill>
                <a:latin typeface="Calibri" panose="020F0502020204030204" pitchFamily="34" charset="0"/>
              </a:rPr>
              <a:t>Question: </a:t>
            </a:r>
            <a:r>
              <a:rPr lang="en-US" sz="3200" i="1" dirty="0" smtClean="0">
                <a:solidFill>
                  <a:srgbClr val="FF0000"/>
                </a:solidFill>
                <a:latin typeface="Calibri" panose="020F0502020204030204" pitchFamily="34" charset="0"/>
              </a:rPr>
              <a:t>Why do we care about policies, training and supervision?</a:t>
            </a:r>
            <a:endParaRPr lang="en-US" sz="3200" dirty="0" smtClean="0">
              <a:solidFill>
                <a:srgbClr val="FF0000"/>
              </a:solidFill>
              <a:latin typeface="Calibri" panose="020F0502020204030204" pitchFamily="34" charset="0"/>
            </a:endParaRPr>
          </a:p>
          <a:p>
            <a:pPr marL="119062" indent="0">
              <a:buNone/>
            </a:pPr>
            <a:endParaRPr lang="en-US" sz="3600" dirty="0" smtClean="0"/>
          </a:p>
          <a:p>
            <a:pPr marL="119062" indent="0">
              <a:buNone/>
            </a:pPr>
            <a:endParaRPr lang="en-US" sz="3600" dirty="0" smtClean="0"/>
          </a:p>
        </p:txBody>
      </p:sp>
    </p:spTree>
    <p:extLst>
      <p:ext uri="{BB962C8B-B14F-4D97-AF65-F5344CB8AC3E}">
        <p14:creationId xmlns:p14="http://schemas.microsoft.com/office/powerpoint/2010/main" val="24746753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418" y="152400"/>
            <a:ext cx="9033164" cy="838200"/>
          </a:xfrm>
        </p:spPr>
        <p:txBody>
          <a:bodyPr/>
          <a:lstStyle/>
          <a:p>
            <a:pPr algn="ctr">
              <a:defRPr/>
            </a:pPr>
            <a:r>
              <a:rPr lang="en-US" sz="4400" dirty="0">
                <a:solidFill>
                  <a:srgbClr val="CDB82B"/>
                </a:solidFill>
              </a:rPr>
              <a:t>DOJ </a:t>
            </a:r>
            <a:r>
              <a:rPr lang="en-US" sz="4400" dirty="0" smtClean="0">
                <a:solidFill>
                  <a:srgbClr val="CDB82B"/>
                </a:solidFill>
              </a:rPr>
              <a:t>Recommended</a:t>
            </a:r>
            <a:r>
              <a:rPr lang="en-US" sz="4400" dirty="0">
                <a:solidFill>
                  <a:srgbClr val="CDB82B"/>
                </a:solidFill>
              </a:rPr>
              <a:t>:</a:t>
            </a:r>
          </a:p>
        </p:txBody>
      </p:sp>
      <p:sp>
        <p:nvSpPr>
          <p:cNvPr id="3" name="Content Placeholder 2"/>
          <p:cNvSpPr>
            <a:spLocks noGrp="1"/>
          </p:cNvSpPr>
          <p:nvPr>
            <p:ph idx="1"/>
          </p:nvPr>
        </p:nvSpPr>
        <p:spPr>
          <a:xfrm>
            <a:off x="457200" y="1775191"/>
            <a:ext cx="8229600" cy="4778009"/>
          </a:xfrm>
        </p:spPr>
        <p:txBody>
          <a:bodyPr>
            <a:normAutofit lnSpcReduction="10000"/>
          </a:bodyPr>
          <a:lstStyle/>
          <a:p>
            <a:pPr lvl="0"/>
            <a:r>
              <a:rPr lang="en-US" sz="2800" dirty="0">
                <a:latin typeface="Calibri" panose="020F0502020204030204" pitchFamily="34" charset="0"/>
              </a:rPr>
              <a:t>Train and require officers to use de-escalation to avoid a situation escalating to a use of </a:t>
            </a:r>
            <a:r>
              <a:rPr lang="en-US" sz="2800" dirty="0" smtClean="0">
                <a:latin typeface="Calibri" panose="020F0502020204030204" pitchFamily="34" charset="0"/>
              </a:rPr>
              <a:t>force;</a:t>
            </a:r>
          </a:p>
          <a:p>
            <a:pPr marL="0" lvl="0" indent="0">
              <a:buNone/>
            </a:pPr>
            <a:endParaRPr lang="en-US" sz="2800" dirty="0">
              <a:latin typeface="Calibri" panose="020F0502020204030204" pitchFamily="34" charset="0"/>
            </a:endParaRPr>
          </a:p>
          <a:p>
            <a:pPr lvl="0"/>
            <a:r>
              <a:rPr lang="en-US" sz="2800" dirty="0">
                <a:latin typeface="Calibri" panose="020F0502020204030204" pitchFamily="34" charset="0"/>
              </a:rPr>
              <a:t>Require that training cover, in depth, constitutional and other legal restrictions on officer action, as well as additional factors officers should consider before taking enforcement action (such as police legitimacy and procedural justice considerations); </a:t>
            </a:r>
            <a:endParaRPr lang="en-US" sz="2800" dirty="0" smtClean="0">
              <a:latin typeface="Calibri" panose="020F0502020204030204" pitchFamily="34" charset="0"/>
            </a:endParaRPr>
          </a:p>
          <a:p>
            <a:pPr marL="0" lvl="0" indent="0">
              <a:buNone/>
            </a:pPr>
            <a:endParaRPr lang="en-US" sz="2800" dirty="0">
              <a:latin typeface="Calibri" panose="020F0502020204030204" pitchFamily="34" charset="0"/>
            </a:endParaRPr>
          </a:p>
          <a:p>
            <a:pPr lvl="0"/>
            <a:r>
              <a:rPr lang="en-US" sz="2800" dirty="0">
                <a:latin typeface="Calibri" panose="020F0502020204030204" pitchFamily="34" charset="0"/>
              </a:rPr>
              <a:t>Employ scenario-based and adult-learning methods. </a:t>
            </a:r>
          </a:p>
          <a:p>
            <a:endParaRPr lang="en-US" dirty="0"/>
          </a:p>
        </p:txBody>
      </p:sp>
    </p:spTree>
    <p:extLst>
      <p:ext uri="{BB962C8B-B14F-4D97-AF65-F5344CB8AC3E}">
        <p14:creationId xmlns:p14="http://schemas.microsoft.com/office/powerpoint/2010/main" val="10826803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3222" y="152400"/>
            <a:ext cx="9030855" cy="914400"/>
          </a:xfrm>
        </p:spPr>
        <p:txBody>
          <a:bodyPr/>
          <a:lstStyle/>
          <a:p>
            <a:pPr algn="ctr" fontAlgn="auto">
              <a:spcAft>
                <a:spcPts val="0"/>
              </a:spcAft>
              <a:defRPr/>
            </a:pPr>
            <a:r>
              <a:rPr lang="en-US" sz="4400" dirty="0">
                <a:solidFill>
                  <a:srgbClr val="CDB82B"/>
                </a:solidFill>
              </a:rPr>
              <a:t>Failure to Train </a:t>
            </a:r>
          </a:p>
        </p:txBody>
      </p:sp>
      <p:sp>
        <p:nvSpPr>
          <p:cNvPr id="75779" name="Rectangle 3"/>
          <p:cNvSpPr>
            <a:spLocks noGrp="1" noChangeArrowheads="1"/>
          </p:cNvSpPr>
          <p:nvPr>
            <p:ph idx="1"/>
          </p:nvPr>
        </p:nvSpPr>
        <p:spPr>
          <a:xfrm>
            <a:off x="827700" y="2052925"/>
            <a:ext cx="7401900" cy="4195481"/>
          </a:xfrm>
        </p:spPr>
        <p:txBody>
          <a:bodyPr>
            <a:normAutofit/>
          </a:bodyPr>
          <a:lstStyle/>
          <a:p>
            <a:pPr eaLnBrk="1" hangingPunct="1"/>
            <a:r>
              <a:rPr lang="en-US" altLang="en-US" sz="2800" dirty="0" smtClean="0">
                <a:latin typeface="Calibri" panose="020F0502020204030204" pitchFamily="34" charset="0"/>
              </a:rPr>
              <a:t>The plaintiff must identify the particular deficiency in the training program of the Police Department or how that alleged deficiency caused his injury</a:t>
            </a:r>
            <a:r>
              <a:rPr lang="en-US" altLang="en-US" sz="2800" dirty="0" smtClean="0">
                <a:latin typeface="Calibri" panose="020F0502020204030204" pitchFamily="34" charset="0"/>
              </a:rPr>
              <a:t>.</a:t>
            </a:r>
          </a:p>
          <a:p>
            <a:pPr marL="0" indent="0" eaLnBrk="1" hangingPunct="1">
              <a:buNone/>
            </a:pPr>
            <a:endParaRPr lang="en-US" altLang="en-US" sz="2800" dirty="0" smtClean="0">
              <a:latin typeface="Calibri" panose="020F0502020204030204" pitchFamily="34" charset="0"/>
            </a:endParaRPr>
          </a:p>
          <a:p>
            <a:pPr eaLnBrk="1" hangingPunct="1"/>
            <a:r>
              <a:rPr lang="en-US" altLang="en-US" sz="2800" dirty="0" smtClean="0">
                <a:latin typeface="Calibri" panose="020F0502020204030204" pitchFamily="34" charset="0"/>
              </a:rPr>
              <a:t>The alleged deficiency in the training must be closely related to the alleged injury.</a:t>
            </a:r>
          </a:p>
        </p:txBody>
      </p:sp>
    </p:spTree>
    <p:extLst>
      <p:ext uri="{BB962C8B-B14F-4D97-AF65-F5344CB8AC3E}">
        <p14:creationId xmlns:p14="http://schemas.microsoft.com/office/powerpoint/2010/main" val="7958541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76200" y="152400"/>
            <a:ext cx="8991600" cy="1324330"/>
          </a:xfrm>
        </p:spPr>
        <p:txBody>
          <a:bodyPr/>
          <a:lstStyle/>
          <a:p>
            <a:pPr algn="ctr">
              <a:defRPr/>
            </a:pPr>
            <a:r>
              <a:rPr lang="en-US" sz="4400" dirty="0">
                <a:solidFill>
                  <a:srgbClr val="CDB82B"/>
                </a:solidFill>
              </a:rPr>
              <a:t>City of Canton v. Harris</a:t>
            </a:r>
            <a:r>
              <a:rPr lang="en-US" dirty="0">
                <a:solidFill>
                  <a:srgbClr val="CDB82B"/>
                </a:solidFill>
              </a:rPr>
              <a:t/>
            </a:r>
            <a:br>
              <a:rPr lang="en-US" dirty="0">
                <a:solidFill>
                  <a:srgbClr val="CDB82B"/>
                </a:solidFill>
              </a:rPr>
            </a:br>
            <a:r>
              <a:rPr lang="en-US" sz="3600" dirty="0">
                <a:solidFill>
                  <a:srgbClr val="CDB82B"/>
                </a:solidFill>
              </a:rPr>
              <a:t>389 U.S. 378 (1989)</a:t>
            </a:r>
          </a:p>
        </p:txBody>
      </p:sp>
      <p:sp>
        <p:nvSpPr>
          <p:cNvPr id="77827" name="Rectangle 3"/>
          <p:cNvSpPr>
            <a:spLocks noGrp="1" noChangeArrowheads="1"/>
          </p:cNvSpPr>
          <p:nvPr>
            <p:ph idx="1"/>
          </p:nvPr>
        </p:nvSpPr>
        <p:spPr>
          <a:xfrm>
            <a:off x="827700" y="2052925"/>
            <a:ext cx="7325700" cy="4195481"/>
          </a:xfrm>
        </p:spPr>
        <p:txBody>
          <a:bodyPr>
            <a:noAutofit/>
          </a:bodyPr>
          <a:lstStyle/>
          <a:p>
            <a:pPr eaLnBrk="1" hangingPunct="1"/>
            <a:r>
              <a:rPr lang="en-US" altLang="en-US" sz="2800" dirty="0" smtClean="0">
                <a:latin typeface="Calibri" panose="020F0502020204030204" pitchFamily="34" charset="0"/>
              </a:rPr>
              <a:t>Held: Municipalities have an affirmative duty to train employees in core tasks</a:t>
            </a:r>
            <a:r>
              <a:rPr lang="en-US" altLang="en-US" sz="2800" dirty="0" smtClean="0">
                <a:latin typeface="Calibri" panose="020F0502020204030204" pitchFamily="34" charset="0"/>
              </a:rPr>
              <a:t>.</a:t>
            </a:r>
          </a:p>
          <a:p>
            <a:pPr marL="0" indent="0" eaLnBrk="1" hangingPunct="1">
              <a:buNone/>
            </a:pPr>
            <a:endParaRPr lang="en-US" altLang="en-US" sz="2800" dirty="0" smtClean="0">
              <a:latin typeface="Calibri" panose="020F0502020204030204" pitchFamily="34" charset="0"/>
            </a:endParaRPr>
          </a:p>
          <a:p>
            <a:pPr eaLnBrk="1" hangingPunct="1"/>
            <a:r>
              <a:rPr lang="en-US" altLang="en-US" sz="2800" dirty="0" smtClean="0">
                <a:latin typeface="Calibri" panose="020F0502020204030204" pitchFamily="34" charset="0"/>
              </a:rPr>
              <a:t>Inadequate law enforcement training may form the basis for a civil rights claim where the failure to train amounts to deliberate indifference to the rights of persons whom the police come into contact with.  </a:t>
            </a:r>
          </a:p>
        </p:txBody>
      </p:sp>
    </p:spTree>
    <p:extLst>
      <p:ext uri="{BB962C8B-B14F-4D97-AF65-F5344CB8AC3E}">
        <p14:creationId xmlns:p14="http://schemas.microsoft.com/office/powerpoint/2010/main" val="6486662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a:xfrm>
            <a:off x="457200" y="1905000"/>
            <a:ext cx="8229600" cy="4724400"/>
          </a:xfrm>
        </p:spPr>
        <p:txBody>
          <a:bodyPr>
            <a:noAutofit/>
          </a:bodyPr>
          <a:lstStyle/>
          <a:p>
            <a:pPr lvl="1" eaLnBrk="1" hangingPunct="1"/>
            <a:r>
              <a:rPr lang="en-US" altLang="en-US" sz="2800" dirty="0" smtClean="0">
                <a:latin typeface="Calibri" panose="020F0502020204030204" pitchFamily="34" charset="0"/>
              </a:rPr>
              <a:t>The focus must be on the adequacy of a training program in relation to the duties the officers are expected to perform and the identified deficiency, in a city’s training program</a:t>
            </a:r>
            <a:r>
              <a:rPr lang="en-US" altLang="en-US" sz="2800" dirty="0" smtClean="0">
                <a:latin typeface="Calibri" panose="020F0502020204030204" pitchFamily="34" charset="0"/>
              </a:rPr>
              <a:t>.</a:t>
            </a:r>
          </a:p>
          <a:p>
            <a:pPr marL="457200" lvl="1" indent="0" eaLnBrk="1" hangingPunct="1">
              <a:buNone/>
            </a:pPr>
            <a:endParaRPr lang="en-US" altLang="en-US" dirty="0" smtClean="0">
              <a:latin typeface="Calibri" panose="020F0502020204030204" pitchFamily="34" charset="0"/>
            </a:endParaRPr>
          </a:p>
          <a:p>
            <a:pPr lvl="1" eaLnBrk="1" hangingPunct="1"/>
            <a:r>
              <a:rPr lang="en-US" altLang="en-US" sz="2800" dirty="0" smtClean="0">
                <a:latin typeface="Calibri" panose="020F0502020204030204" pitchFamily="34" charset="0"/>
              </a:rPr>
              <a:t>This will occur when the need for more or different training is so obvious, and the inadequacy so likely to result in the violation of constitutional rights, that the policymakers of the city can reasonably be said to have been </a:t>
            </a:r>
            <a:r>
              <a:rPr lang="en-US" altLang="en-US" sz="2800" b="1" dirty="0" smtClean="0">
                <a:solidFill>
                  <a:srgbClr val="FF0000"/>
                </a:solidFill>
                <a:latin typeface="Calibri" panose="020F0502020204030204" pitchFamily="34" charset="0"/>
              </a:rPr>
              <a:t>deliberately indifferent </a:t>
            </a:r>
            <a:r>
              <a:rPr lang="en-US" altLang="en-US" sz="2800" dirty="0" smtClean="0">
                <a:latin typeface="Calibri" panose="020F0502020204030204" pitchFamily="34" charset="0"/>
              </a:rPr>
              <a:t>to the need.</a:t>
            </a:r>
          </a:p>
        </p:txBody>
      </p:sp>
      <p:sp>
        <p:nvSpPr>
          <p:cNvPr id="7" name="Rectangle 2"/>
          <p:cNvSpPr txBox="1">
            <a:spLocks noChangeArrowheads="1"/>
          </p:cNvSpPr>
          <p:nvPr/>
        </p:nvSpPr>
        <p:spPr>
          <a:xfrm>
            <a:off x="76200" y="152400"/>
            <a:ext cx="8991600" cy="13243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4400" dirty="0" smtClean="0">
                <a:solidFill>
                  <a:srgbClr val="CDB82B"/>
                </a:solidFill>
              </a:rPr>
              <a:t>City of Canton v. Harris</a:t>
            </a:r>
            <a:r>
              <a:rPr lang="en-US" dirty="0" smtClean="0">
                <a:solidFill>
                  <a:srgbClr val="CDB82B"/>
                </a:solidFill>
              </a:rPr>
              <a:t/>
            </a:r>
            <a:br>
              <a:rPr lang="en-US" dirty="0" smtClean="0">
                <a:solidFill>
                  <a:srgbClr val="CDB82B"/>
                </a:solidFill>
              </a:rPr>
            </a:br>
            <a:r>
              <a:rPr lang="en-US" sz="3600" dirty="0" smtClean="0">
                <a:solidFill>
                  <a:srgbClr val="CDB82B"/>
                </a:solidFill>
              </a:rPr>
              <a:t>389 U.S. 378 (1989)</a:t>
            </a:r>
            <a:endParaRPr lang="en-US" sz="3600" dirty="0">
              <a:solidFill>
                <a:srgbClr val="CDB82B"/>
              </a:solidFill>
            </a:endParaRPr>
          </a:p>
        </p:txBody>
      </p:sp>
    </p:spTree>
    <p:extLst>
      <p:ext uri="{BB962C8B-B14F-4D97-AF65-F5344CB8AC3E}">
        <p14:creationId xmlns:p14="http://schemas.microsoft.com/office/powerpoint/2010/main" val="20795357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76200" y="152400"/>
            <a:ext cx="8991600" cy="762000"/>
          </a:xfrm>
        </p:spPr>
        <p:txBody>
          <a:bodyPr/>
          <a:lstStyle/>
          <a:p>
            <a:pPr algn="ctr">
              <a:defRPr/>
            </a:pPr>
            <a:r>
              <a:rPr lang="en-US" sz="4400" dirty="0">
                <a:solidFill>
                  <a:srgbClr val="CDB82B"/>
                </a:solidFill>
              </a:rPr>
              <a:t>Training</a:t>
            </a:r>
          </a:p>
        </p:txBody>
      </p:sp>
      <p:sp>
        <p:nvSpPr>
          <p:cNvPr id="82947" name="Rectangle 3"/>
          <p:cNvSpPr>
            <a:spLocks noGrp="1" noChangeArrowheads="1"/>
          </p:cNvSpPr>
          <p:nvPr>
            <p:ph idx="1"/>
          </p:nvPr>
        </p:nvSpPr>
        <p:spPr>
          <a:xfrm>
            <a:off x="794850" y="1676400"/>
            <a:ext cx="7554300" cy="4648200"/>
          </a:xfrm>
        </p:spPr>
        <p:txBody>
          <a:bodyPr>
            <a:normAutofit/>
          </a:bodyPr>
          <a:lstStyle/>
          <a:p>
            <a:pPr eaLnBrk="1" hangingPunct="1"/>
            <a:r>
              <a:rPr lang="en-US" altLang="en-US" sz="2800" dirty="0" smtClean="0">
                <a:latin typeface="Calibri" panose="020F0502020204030204" pitchFamily="34" charset="0"/>
              </a:rPr>
              <a:t>Policy is only as effective as the training in the substance and requirements of that policy.  If training is weak, unfocused or nonexistent, then the policy will not be followed.</a:t>
            </a:r>
          </a:p>
          <a:p>
            <a:pPr eaLnBrk="1" hangingPunct="1"/>
            <a:r>
              <a:rPr lang="en-US" altLang="en-US" sz="2800" dirty="0" smtClean="0">
                <a:latin typeface="Calibri" panose="020F0502020204030204" pitchFamily="34" charset="0"/>
              </a:rPr>
              <a:t>Once policy is issued- Training must occur in the substance of that policy.</a:t>
            </a:r>
          </a:p>
          <a:p>
            <a:pPr eaLnBrk="1" hangingPunct="1"/>
            <a:r>
              <a:rPr lang="en-US" altLang="en-US" sz="2800" dirty="0" smtClean="0">
                <a:latin typeface="Calibri" panose="020F0502020204030204" pitchFamily="34" charset="0"/>
              </a:rPr>
              <a:t>Policy distribution and tracking –  PowerDMS </a:t>
            </a:r>
          </a:p>
          <a:p>
            <a:pPr eaLnBrk="1" hangingPunct="1"/>
            <a:r>
              <a:rPr lang="en-US" altLang="en-US" sz="2800" dirty="0" smtClean="0">
                <a:latin typeface="Calibri" panose="020F0502020204030204" pitchFamily="34" charset="0"/>
              </a:rPr>
              <a:t>Recommended method is hypothetical scenarios that would indicate the policy.  </a:t>
            </a:r>
          </a:p>
          <a:p>
            <a:pPr eaLnBrk="1" hangingPunct="1">
              <a:buFont typeface="Wingdings" panose="05000000000000000000" pitchFamily="2" charset="2"/>
              <a:buNone/>
            </a:pPr>
            <a:endParaRPr lang="en-US" altLang="en-US" sz="2800" dirty="0" smtClean="0"/>
          </a:p>
          <a:p>
            <a:pPr eaLnBrk="1" hangingPunct="1"/>
            <a:endParaRPr lang="en-US" altLang="en-US" sz="2800" dirty="0" smtClean="0"/>
          </a:p>
        </p:txBody>
      </p:sp>
    </p:spTree>
    <p:extLst>
      <p:ext uri="{BB962C8B-B14F-4D97-AF65-F5344CB8AC3E}">
        <p14:creationId xmlns:p14="http://schemas.microsoft.com/office/powerpoint/2010/main" val="8063690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215320" y="1310121"/>
            <a:ext cx="6620967" cy="967381"/>
          </a:xfrm>
        </p:spPr>
        <p:txBody>
          <a:bodyPr/>
          <a:lstStyle/>
          <a:p>
            <a:pPr algn="ctr"/>
            <a:r>
              <a:rPr lang="en-US" sz="6000" dirty="0" smtClean="0">
                <a:solidFill>
                  <a:srgbClr val="CDB82B"/>
                </a:solidFill>
              </a:rPr>
              <a:t>Community Policing</a:t>
            </a:r>
            <a:endParaRPr lang="en-US" sz="6000" dirty="0">
              <a:solidFill>
                <a:srgbClr val="CDB82B"/>
              </a:solidFill>
            </a:endParaRPr>
          </a:p>
        </p:txBody>
      </p:sp>
      <p:sp>
        <p:nvSpPr>
          <p:cNvPr id="6" name="AutoShape 2" descr="Image result for community policing"/>
          <p:cNvSpPr>
            <a:spLocks noChangeAspect="1" noChangeArrowheads="1"/>
          </p:cNvSpPr>
          <p:nvPr/>
        </p:nvSpPr>
        <p:spPr bwMode="auto">
          <a:xfrm>
            <a:off x="38862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514600"/>
            <a:ext cx="3597592" cy="4141114"/>
          </a:xfrm>
          <a:prstGeom prst="rect">
            <a:avLst/>
          </a:prstGeom>
        </p:spPr>
      </p:pic>
    </p:spTree>
    <p:extLst>
      <p:ext uri="{BB962C8B-B14F-4D97-AF65-F5344CB8AC3E}">
        <p14:creationId xmlns:p14="http://schemas.microsoft.com/office/powerpoint/2010/main" val="2269019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838200"/>
          </a:xfrm>
        </p:spPr>
        <p:txBody>
          <a:bodyPr/>
          <a:lstStyle/>
          <a:p>
            <a:pPr algn="ctr">
              <a:defRPr/>
            </a:pPr>
            <a:r>
              <a:rPr lang="en-US" sz="4400" dirty="0">
                <a:solidFill>
                  <a:srgbClr val="CDB82B"/>
                </a:solidFill>
              </a:rPr>
              <a:t>Community Policing</a:t>
            </a:r>
          </a:p>
        </p:txBody>
      </p:sp>
      <p:sp>
        <p:nvSpPr>
          <p:cNvPr id="3" name="Content Placeholder 2"/>
          <p:cNvSpPr>
            <a:spLocks noGrp="1"/>
          </p:cNvSpPr>
          <p:nvPr>
            <p:ph idx="1"/>
          </p:nvPr>
        </p:nvSpPr>
        <p:spPr>
          <a:xfrm>
            <a:off x="381000" y="1295400"/>
            <a:ext cx="8382000" cy="5181600"/>
          </a:xfrm>
        </p:spPr>
        <p:txBody>
          <a:bodyPr>
            <a:noAutofit/>
          </a:bodyPr>
          <a:lstStyle/>
          <a:p>
            <a:r>
              <a:rPr lang="en-US" sz="2800" dirty="0">
                <a:latin typeface="Calibri" panose="020F0502020204030204" pitchFamily="34" charset="0"/>
              </a:rPr>
              <a:t>Research provides that community policing creates and promotes an environment of trust between police officers and the citizens they are sworn to protect and serve.  </a:t>
            </a:r>
            <a:endParaRPr lang="en-US" sz="2800" dirty="0" smtClean="0">
              <a:latin typeface="Calibri" panose="020F0502020204030204" pitchFamily="34" charset="0"/>
            </a:endParaRPr>
          </a:p>
          <a:p>
            <a:r>
              <a:rPr lang="en-US" sz="2800" dirty="0" smtClean="0">
                <a:latin typeface="Calibri" panose="020F0502020204030204" pitchFamily="34" charset="0"/>
              </a:rPr>
              <a:t>Community </a:t>
            </a:r>
            <a:r>
              <a:rPr lang="en-US" sz="2800" dirty="0">
                <a:latin typeface="Calibri" panose="020F0502020204030204" pitchFamily="34" charset="0"/>
              </a:rPr>
              <a:t>members who have frequent positive interactions with police officers feel a greater degree of safety within their communities, and are left with a greater level of confidence in the police department.   </a:t>
            </a:r>
            <a:endParaRPr lang="en-US" sz="2800" dirty="0" smtClean="0">
              <a:latin typeface="Calibri" panose="020F0502020204030204" pitchFamily="34" charset="0"/>
            </a:endParaRPr>
          </a:p>
          <a:p>
            <a:r>
              <a:rPr lang="en-US" sz="2800" dirty="0" smtClean="0">
                <a:latin typeface="Calibri" panose="020F0502020204030204" pitchFamily="34" charset="0"/>
              </a:rPr>
              <a:t>By </a:t>
            </a:r>
            <a:r>
              <a:rPr lang="en-US" sz="2800" dirty="0">
                <a:latin typeface="Calibri" panose="020F0502020204030204" pitchFamily="34" charset="0"/>
              </a:rPr>
              <a:t>nurturing a policy of community policing, police departments develop a partnership with its citizens for the identification and prevention of crime. </a:t>
            </a:r>
          </a:p>
        </p:txBody>
      </p:sp>
    </p:spTree>
    <p:extLst>
      <p:ext uri="{BB962C8B-B14F-4D97-AF65-F5344CB8AC3E}">
        <p14:creationId xmlns:p14="http://schemas.microsoft.com/office/powerpoint/2010/main" val="23156928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327" y="152400"/>
            <a:ext cx="9035473" cy="914400"/>
          </a:xfrm>
        </p:spPr>
        <p:txBody>
          <a:bodyPr/>
          <a:lstStyle/>
          <a:p>
            <a:pPr algn="ctr">
              <a:defRPr/>
            </a:pPr>
            <a:r>
              <a:rPr lang="en-US" sz="4400" dirty="0">
                <a:solidFill>
                  <a:srgbClr val="CDB82B"/>
                </a:solidFill>
              </a:rPr>
              <a:t>DOJ </a:t>
            </a:r>
            <a:r>
              <a:rPr lang="en-US" sz="4400" dirty="0" smtClean="0">
                <a:solidFill>
                  <a:srgbClr val="CDB82B"/>
                </a:solidFill>
              </a:rPr>
              <a:t>Recommended</a:t>
            </a:r>
            <a:r>
              <a:rPr lang="en-US" sz="4400" dirty="0">
                <a:solidFill>
                  <a:srgbClr val="CDB82B"/>
                </a:solidFill>
              </a:rPr>
              <a:t>:</a:t>
            </a:r>
          </a:p>
        </p:txBody>
      </p:sp>
      <p:sp>
        <p:nvSpPr>
          <p:cNvPr id="3" name="Content Placeholder 2"/>
          <p:cNvSpPr>
            <a:spLocks noGrp="1"/>
          </p:cNvSpPr>
          <p:nvPr>
            <p:ph idx="1"/>
          </p:nvPr>
        </p:nvSpPr>
        <p:spPr>
          <a:xfrm>
            <a:off x="473363" y="1447800"/>
            <a:ext cx="8153400" cy="4195481"/>
          </a:xfrm>
        </p:spPr>
        <p:txBody>
          <a:bodyPr>
            <a:noAutofit/>
          </a:bodyPr>
          <a:lstStyle/>
          <a:p>
            <a:pPr lvl="0"/>
            <a:r>
              <a:rPr lang="en-US" sz="2800" dirty="0">
                <a:latin typeface="Calibri" panose="020F0502020204030204" pitchFamily="34" charset="0"/>
              </a:rPr>
              <a:t>Develop and put into action a policy and detailed plan for comprehensive implementation of community policing and problem-solving principles. Conduct outreach and involve the entire community in developing and implementing this plan</a:t>
            </a:r>
            <a:r>
              <a:rPr lang="en-US" sz="2800" dirty="0" smtClean="0">
                <a:latin typeface="Calibri" panose="020F0502020204030204" pitchFamily="34" charset="0"/>
              </a:rPr>
              <a:t>;</a:t>
            </a:r>
          </a:p>
          <a:p>
            <a:pPr marL="0" lvl="0" indent="0">
              <a:buNone/>
            </a:pPr>
            <a:endParaRPr lang="en-US" sz="1400" dirty="0">
              <a:latin typeface="Calibri" panose="020F0502020204030204" pitchFamily="34" charset="0"/>
            </a:endParaRPr>
          </a:p>
          <a:p>
            <a:pPr lvl="0"/>
            <a:r>
              <a:rPr lang="en-US" sz="2800" dirty="0">
                <a:latin typeface="Calibri" panose="020F0502020204030204" pitchFamily="34" charset="0"/>
              </a:rPr>
              <a:t>Increase opportunities for officers to have frequent, positive interactions with people outside of an enforcement context, especially groups that have expressed high levels of distrust of police. Such opportunities may include police athletic leagues and similar informal activities;</a:t>
            </a:r>
          </a:p>
          <a:p>
            <a:endParaRPr lang="en-US" sz="2400" dirty="0"/>
          </a:p>
        </p:txBody>
      </p:sp>
    </p:spTree>
    <p:extLst>
      <p:ext uri="{BB962C8B-B14F-4D97-AF65-F5344CB8AC3E}">
        <p14:creationId xmlns:p14="http://schemas.microsoft.com/office/powerpoint/2010/main" val="1248746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850" y="152400"/>
            <a:ext cx="8991600" cy="762000"/>
          </a:xfrm>
        </p:spPr>
        <p:txBody>
          <a:bodyPr/>
          <a:lstStyle/>
          <a:p>
            <a:pPr algn="ctr">
              <a:defRPr/>
            </a:pPr>
            <a:r>
              <a:rPr lang="en-US" sz="4400" dirty="0">
                <a:solidFill>
                  <a:srgbClr val="CDB82B"/>
                </a:solidFill>
              </a:rPr>
              <a:t>DOJ </a:t>
            </a:r>
            <a:r>
              <a:rPr lang="en-US" sz="4400" dirty="0" smtClean="0">
                <a:solidFill>
                  <a:srgbClr val="CDB82B"/>
                </a:solidFill>
              </a:rPr>
              <a:t>Recommended</a:t>
            </a:r>
            <a:r>
              <a:rPr lang="en-US" sz="4400" dirty="0">
                <a:solidFill>
                  <a:srgbClr val="CDB82B"/>
                </a:solidFill>
              </a:rPr>
              <a:t>:</a:t>
            </a:r>
          </a:p>
        </p:txBody>
      </p:sp>
      <p:sp>
        <p:nvSpPr>
          <p:cNvPr id="3" name="Content Placeholder 2"/>
          <p:cNvSpPr>
            <a:spLocks noGrp="1"/>
          </p:cNvSpPr>
          <p:nvPr>
            <p:ph idx="1"/>
          </p:nvPr>
        </p:nvSpPr>
        <p:spPr>
          <a:xfrm>
            <a:off x="446700" y="1371600"/>
            <a:ext cx="8163900" cy="4195481"/>
          </a:xfrm>
        </p:spPr>
        <p:txBody>
          <a:bodyPr>
            <a:noAutofit/>
          </a:bodyPr>
          <a:lstStyle/>
          <a:p>
            <a:pPr lvl="0"/>
            <a:r>
              <a:rPr lang="en-US" sz="2800" dirty="0">
                <a:latin typeface="Calibri" panose="020F0502020204030204" pitchFamily="34" charset="0"/>
              </a:rPr>
              <a:t>Develop community partnerships to identify crime prevention priorities, with a focus on disconnected areas, such as Ferguson’s apartment complexes, and disconnected groups, such as much of Ferguson’s African-American youth; </a:t>
            </a:r>
            <a:endParaRPr lang="en-US" sz="2800" dirty="0" smtClean="0">
              <a:latin typeface="Calibri" panose="020F0502020204030204" pitchFamily="34" charset="0"/>
            </a:endParaRPr>
          </a:p>
          <a:p>
            <a:pPr marL="0" lvl="0" indent="0">
              <a:buNone/>
            </a:pPr>
            <a:endParaRPr lang="en-US" sz="1400" dirty="0">
              <a:latin typeface="Calibri" panose="020F0502020204030204" pitchFamily="34" charset="0"/>
            </a:endParaRPr>
          </a:p>
          <a:p>
            <a:pPr lvl="0"/>
            <a:r>
              <a:rPr lang="en-US" sz="2800" dirty="0" smtClean="0">
                <a:latin typeface="Calibri" panose="020F0502020204030204" pitchFamily="34" charset="0"/>
              </a:rPr>
              <a:t>Modify </a:t>
            </a:r>
            <a:r>
              <a:rPr lang="en-US" sz="2800" dirty="0">
                <a:latin typeface="Calibri" panose="020F0502020204030204" pitchFamily="34" charset="0"/>
              </a:rPr>
              <a:t>officer deployment patterns and scheduling (such as moving away from the current 12-hour shift and assigning officers to patrol the same geographic areas consistently) to facilitate participating in crime prevention projects and familiarity with areas and people; </a:t>
            </a:r>
          </a:p>
          <a:p>
            <a:endParaRPr lang="en-US" sz="2400" dirty="0"/>
          </a:p>
        </p:txBody>
      </p:sp>
    </p:spTree>
    <p:extLst>
      <p:ext uri="{BB962C8B-B14F-4D97-AF65-F5344CB8AC3E}">
        <p14:creationId xmlns:p14="http://schemas.microsoft.com/office/powerpoint/2010/main" val="26473294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914400"/>
          </a:xfrm>
        </p:spPr>
        <p:txBody>
          <a:bodyPr/>
          <a:lstStyle/>
          <a:p>
            <a:pPr algn="ctr">
              <a:defRPr/>
            </a:pPr>
            <a:r>
              <a:rPr lang="en-US" sz="4400" dirty="0">
                <a:solidFill>
                  <a:srgbClr val="CDB82B"/>
                </a:solidFill>
              </a:rPr>
              <a:t>DOJ </a:t>
            </a:r>
            <a:r>
              <a:rPr lang="en-US" sz="4400" dirty="0" smtClean="0">
                <a:solidFill>
                  <a:srgbClr val="CDB82B"/>
                </a:solidFill>
              </a:rPr>
              <a:t>Recommended</a:t>
            </a:r>
            <a:r>
              <a:rPr lang="en-US" sz="4400" dirty="0">
                <a:solidFill>
                  <a:srgbClr val="CDB82B"/>
                </a:solidFill>
              </a:rPr>
              <a:t>:</a:t>
            </a:r>
          </a:p>
        </p:txBody>
      </p:sp>
      <p:sp>
        <p:nvSpPr>
          <p:cNvPr id="3" name="Content Placeholder 2"/>
          <p:cNvSpPr>
            <a:spLocks noGrp="1"/>
          </p:cNvSpPr>
          <p:nvPr>
            <p:ph idx="1"/>
          </p:nvPr>
        </p:nvSpPr>
        <p:spPr>
          <a:xfrm>
            <a:off x="533400" y="1676400"/>
            <a:ext cx="8077200" cy="4195481"/>
          </a:xfrm>
        </p:spPr>
        <p:txBody>
          <a:bodyPr>
            <a:noAutofit/>
          </a:bodyPr>
          <a:lstStyle/>
          <a:p>
            <a:pPr lvl="0"/>
            <a:r>
              <a:rPr lang="en-US" sz="2800" dirty="0">
                <a:latin typeface="Calibri" panose="020F0502020204030204" pitchFamily="34" charset="0"/>
              </a:rPr>
              <a:t>Train officers on crime-prevention, officer safety, and anti-discrimination advantages of community policing. Train officers on mechanics of community policing and their role in implementing it; </a:t>
            </a:r>
            <a:endParaRPr lang="en-US" sz="2800" dirty="0" smtClean="0">
              <a:latin typeface="Calibri" panose="020F0502020204030204" pitchFamily="34" charset="0"/>
            </a:endParaRPr>
          </a:p>
          <a:p>
            <a:pPr marL="0" lvl="0" indent="0">
              <a:buNone/>
            </a:pPr>
            <a:endParaRPr lang="en-US" sz="2800" dirty="0">
              <a:latin typeface="Calibri" panose="020F0502020204030204" pitchFamily="34" charset="0"/>
            </a:endParaRPr>
          </a:p>
          <a:p>
            <a:r>
              <a:rPr lang="en-US" sz="2800" dirty="0" smtClean="0">
                <a:latin typeface="Calibri" panose="020F0502020204030204" pitchFamily="34" charset="0"/>
              </a:rPr>
              <a:t>Measure </a:t>
            </a:r>
            <a:r>
              <a:rPr lang="en-US" sz="2800" dirty="0">
                <a:latin typeface="Calibri" panose="020F0502020204030204" pitchFamily="34" charset="0"/>
              </a:rPr>
              <a:t>and evaluate individual, supervisory, and agency police performance on community engagement, problem-oriented-policing projects, and crime prevention, rather than on arrest and citation productivity. </a:t>
            </a:r>
          </a:p>
          <a:p>
            <a:endParaRPr lang="en-US" sz="2400" dirty="0"/>
          </a:p>
        </p:txBody>
      </p:sp>
    </p:spTree>
    <p:extLst>
      <p:ext uri="{BB962C8B-B14F-4D97-AF65-F5344CB8AC3E}">
        <p14:creationId xmlns:p14="http://schemas.microsoft.com/office/powerpoint/2010/main" val="2766956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152400" y="228600"/>
            <a:ext cx="8839200" cy="990600"/>
          </a:xfrm>
        </p:spPr>
        <p:txBody>
          <a:bodyPr/>
          <a:lstStyle/>
          <a:p>
            <a:pPr algn="ctr" fontAlgn="auto">
              <a:spcAft>
                <a:spcPts val="0"/>
              </a:spcAft>
              <a:defRPr/>
            </a:pPr>
            <a:r>
              <a:rPr lang="en-US" sz="4400" i="1" dirty="0" err="1">
                <a:solidFill>
                  <a:srgbClr val="CDB82B"/>
                </a:solidFill>
              </a:rPr>
              <a:t>Monell</a:t>
            </a:r>
            <a:r>
              <a:rPr lang="en-US" sz="4400" i="1" dirty="0">
                <a:solidFill>
                  <a:srgbClr val="CDB82B"/>
                </a:solidFill>
              </a:rPr>
              <a:t> v. </a:t>
            </a:r>
            <a:r>
              <a:rPr lang="en-US" sz="4400" i="1" dirty="0" smtClean="0">
                <a:solidFill>
                  <a:srgbClr val="CDB82B"/>
                </a:solidFill>
              </a:rPr>
              <a:t>Dept. </a:t>
            </a:r>
            <a:r>
              <a:rPr lang="en-US" sz="4400" i="1" dirty="0">
                <a:solidFill>
                  <a:srgbClr val="CDB82B"/>
                </a:solidFill>
              </a:rPr>
              <a:t>of </a:t>
            </a:r>
            <a:r>
              <a:rPr lang="en-US" sz="4400" i="1" dirty="0" smtClean="0">
                <a:solidFill>
                  <a:srgbClr val="CDB82B"/>
                </a:solidFill>
              </a:rPr>
              <a:t>Soc. Services</a:t>
            </a:r>
            <a:endParaRPr lang="en-US" sz="4400" i="1" dirty="0">
              <a:solidFill>
                <a:srgbClr val="CDB82B"/>
              </a:solidFill>
            </a:endParaRPr>
          </a:p>
        </p:txBody>
      </p:sp>
      <p:sp>
        <p:nvSpPr>
          <p:cNvPr id="25603" name="Rectangle 3"/>
          <p:cNvSpPr>
            <a:spLocks noGrp="1" noChangeArrowheads="1"/>
          </p:cNvSpPr>
          <p:nvPr>
            <p:ph idx="1"/>
          </p:nvPr>
        </p:nvSpPr>
        <p:spPr>
          <a:xfrm>
            <a:off x="304800" y="1524000"/>
            <a:ext cx="8382000" cy="4728881"/>
          </a:xfrm>
        </p:spPr>
        <p:txBody>
          <a:bodyPr>
            <a:noAutofit/>
          </a:bodyPr>
          <a:lstStyle/>
          <a:p>
            <a:pPr>
              <a:lnSpc>
                <a:spcPct val="90000"/>
              </a:lnSpc>
            </a:pPr>
            <a:r>
              <a:rPr lang="en-US" sz="3200" dirty="0" smtClean="0">
                <a:latin typeface="Calibri" panose="020F0502020204030204" pitchFamily="34" charset="0"/>
              </a:rPr>
              <a:t>U.S. Supreme Court (436 U.S. 658 (1978))</a:t>
            </a:r>
          </a:p>
          <a:p>
            <a:pPr marL="0" indent="0">
              <a:lnSpc>
                <a:spcPct val="90000"/>
              </a:lnSpc>
              <a:buNone/>
            </a:pPr>
            <a:endParaRPr lang="en-US" sz="1000" dirty="0" smtClean="0">
              <a:latin typeface="Calibri" panose="020F0502020204030204" pitchFamily="34" charset="0"/>
            </a:endParaRPr>
          </a:p>
          <a:p>
            <a:pPr>
              <a:lnSpc>
                <a:spcPct val="90000"/>
              </a:lnSpc>
            </a:pPr>
            <a:r>
              <a:rPr lang="en-US" sz="3200" i="1" dirty="0" err="1" smtClean="0">
                <a:latin typeface="Calibri" panose="020F0502020204030204" pitchFamily="34" charset="0"/>
              </a:rPr>
              <a:t>Monell</a:t>
            </a:r>
            <a:r>
              <a:rPr lang="en-US" sz="3200" dirty="0" smtClean="0">
                <a:latin typeface="Calibri" panose="020F0502020204030204" pitchFamily="34" charset="0"/>
              </a:rPr>
              <a:t> held that Section 1983 applies to municipalities and local governmental units when policies or official procedure are responsible for violation of federally protected rights. </a:t>
            </a:r>
          </a:p>
          <a:p>
            <a:pPr lvl="1">
              <a:lnSpc>
                <a:spcPct val="90000"/>
              </a:lnSpc>
            </a:pPr>
            <a:r>
              <a:rPr lang="en-US" sz="2800" dirty="0" smtClean="0">
                <a:latin typeface="Calibri" panose="020F0502020204030204" pitchFamily="34" charset="0"/>
              </a:rPr>
              <a:t>Failure of Policy</a:t>
            </a:r>
          </a:p>
          <a:p>
            <a:pPr lvl="1">
              <a:lnSpc>
                <a:spcPct val="90000"/>
              </a:lnSpc>
            </a:pPr>
            <a:r>
              <a:rPr lang="en-US" sz="2800" dirty="0" smtClean="0">
                <a:latin typeface="Calibri" panose="020F0502020204030204" pitchFamily="34" charset="0"/>
              </a:rPr>
              <a:t>Failure to Supervise</a:t>
            </a:r>
          </a:p>
          <a:p>
            <a:pPr lvl="1">
              <a:lnSpc>
                <a:spcPct val="90000"/>
              </a:lnSpc>
            </a:pPr>
            <a:r>
              <a:rPr lang="en-US" sz="2800" dirty="0" smtClean="0">
                <a:latin typeface="Calibri" panose="020F0502020204030204" pitchFamily="34" charset="0"/>
              </a:rPr>
              <a:t>Failure to Investigate</a:t>
            </a:r>
          </a:p>
          <a:p>
            <a:pPr lvl="1">
              <a:lnSpc>
                <a:spcPct val="90000"/>
              </a:lnSpc>
            </a:pPr>
            <a:r>
              <a:rPr lang="en-US" sz="2800" dirty="0" smtClean="0">
                <a:latin typeface="Calibri" panose="020F0502020204030204" pitchFamily="34" charset="0"/>
              </a:rPr>
              <a:t>Failure to Train</a:t>
            </a:r>
          </a:p>
        </p:txBody>
      </p:sp>
    </p:spTree>
    <p:extLst>
      <p:ext uri="{BB962C8B-B14F-4D97-AF65-F5344CB8AC3E}">
        <p14:creationId xmlns:p14="http://schemas.microsoft.com/office/powerpoint/2010/main" val="31310320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1524000"/>
            <a:ext cx="8077200" cy="914400"/>
          </a:xfrm>
        </p:spPr>
        <p:txBody>
          <a:bodyPr/>
          <a:lstStyle/>
          <a:p>
            <a:pPr>
              <a:defRPr/>
            </a:pPr>
            <a:r>
              <a:rPr lang="en-US" dirty="0" smtClean="0">
                <a:solidFill>
                  <a:srgbClr val="CDB82B"/>
                </a:solidFill>
              </a:rPr>
              <a:t>The </a:t>
            </a:r>
            <a:r>
              <a:rPr lang="en-US" smtClean="0">
                <a:solidFill>
                  <a:srgbClr val="CDB82B"/>
                </a:solidFill>
              </a:rPr>
              <a:t>End…</a:t>
            </a:r>
            <a:endParaRPr lang="en-US" dirty="0">
              <a:solidFill>
                <a:srgbClr val="CDB82B"/>
              </a:solidFill>
            </a:endParaRPr>
          </a:p>
        </p:txBody>
      </p:sp>
    </p:spTree>
    <p:extLst>
      <p:ext uri="{BB962C8B-B14F-4D97-AF65-F5344CB8AC3E}">
        <p14:creationId xmlns:p14="http://schemas.microsoft.com/office/powerpoint/2010/main" val="1612321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304800" y="1676400"/>
            <a:ext cx="8382000" cy="4195481"/>
          </a:xfrm>
        </p:spPr>
        <p:txBody>
          <a:bodyPr>
            <a:noAutofit/>
          </a:bodyPr>
          <a:lstStyle/>
          <a:p>
            <a:pPr eaLnBrk="1" hangingPunct="1">
              <a:lnSpc>
                <a:spcPct val="80000"/>
              </a:lnSpc>
              <a:defRPr/>
            </a:pPr>
            <a:r>
              <a:rPr lang="en-US" sz="2800" dirty="0" smtClean="0">
                <a:latin typeface="Calibri" panose="020F0502020204030204" pitchFamily="34" charset="0"/>
              </a:rPr>
              <a:t>“For a municipality to bear constitutional responsibility, the plaintiff must establish more than a constitutional violation by one of its officials.  A constitutional violation can only be imputed to the municipality when a policy or custom is fairly attributable to the municipality as its own and it is the moving force behind a particular constitution violation.  The Plaintiff must demonstrate a course deliberately pursued by the municipality, as opposed to an action taken unilaterally by a non-policy making municipal employee, and an affirmative link between that policy and the particular constitution violation.”</a:t>
            </a:r>
          </a:p>
          <a:p>
            <a:pPr marL="0" indent="0" eaLnBrk="1" hangingPunct="1">
              <a:lnSpc>
                <a:spcPct val="80000"/>
              </a:lnSpc>
              <a:buNone/>
              <a:defRPr/>
            </a:pPr>
            <a:endParaRPr lang="en-US" sz="2800" dirty="0" smtClean="0">
              <a:latin typeface="Calibri" panose="020F0502020204030204" pitchFamily="34" charset="0"/>
            </a:endParaRPr>
          </a:p>
        </p:txBody>
      </p:sp>
      <p:sp>
        <p:nvSpPr>
          <p:cNvPr id="7" name="Rectangle 2"/>
          <p:cNvSpPr txBox="1">
            <a:spLocks noChangeArrowheads="1"/>
          </p:cNvSpPr>
          <p:nvPr/>
        </p:nvSpPr>
        <p:spPr>
          <a:xfrm>
            <a:off x="152400" y="228600"/>
            <a:ext cx="8839200" cy="9906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4400" i="1" dirty="0" err="1">
                <a:solidFill>
                  <a:srgbClr val="CDB82B"/>
                </a:solidFill>
              </a:rPr>
              <a:t>Monell</a:t>
            </a:r>
            <a:r>
              <a:rPr lang="en-US" sz="4400" i="1" dirty="0">
                <a:solidFill>
                  <a:srgbClr val="CDB82B"/>
                </a:solidFill>
              </a:rPr>
              <a:t> v. Dept. of </a:t>
            </a:r>
            <a:r>
              <a:rPr lang="en-US" sz="4400" i="1" dirty="0" smtClean="0">
                <a:solidFill>
                  <a:srgbClr val="CDB82B"/>
                </a:solidFill>
              </a:rPr>
              <a:t>Soc. Services</a:t>
            </a:r>
            <a:endParaRPr lang="en-US" sz="4400" i="1" dirty="0">
              <a:solidFill>
                <a:srgbClr val="CDB82B"/>
              </a:solidFill>
            </a:endParaRPr>
          </a:p>
        </p:txBody>
      </p:sp>
    </p:spTree>
    <p:extLst>
      <p:ext uri="{BB962C8B-B14F-4D97-AF65-F5344CB8AC3E}">
        <p14:creationId xmlns:p14="http://schemas.microsoft.com/office/powerpoint/2010/main" val="1646861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tint val="100000"/>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5106</TotalTime>
  <Words>6622</Words>
  <Application>Microsoft Office PowerPoint</Application>
  <PresentationFormat>On-screen Show (4:3)</PresentationFormat>
  <Paragraphs>487</Paragraphs>
  <Slides>80</Slides>
  <Notes>47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80</vt:i4>
      </vt:variant>
    </vt:vector>
  </HeadingPairs>
  <TitlesOfParts>
    <vt:vector size="90" baseType="lpstr">
      <vt:lpstr>Arial</vt:lpstr>
      <vt:lpstr>Calibri</vt:lpstr>
      <vt:lpstr>Century Gothic</vt:lpstr>
      <vt:lpstr>Garamond</vt:lpstr>
      <vt:lpstr>Tahoma</vt:lpstr>
      <vt:lpstr>Verdana</vt:lpstr>
      <vt:lpstr>Wingdings</vt:lpstr>
      <vt:lpstr>Wingdings 2</vt:lpstr>
      <vt:lpstr>Wingdings 3</vt:lpstr>
      <vt:lpstr>Ion</vt:lpstr>
      <vt:lpstr>Police Operations After Ferguson</vt:lpstr>
      <vt:lpstr>Investigation of the  Ferguson Police Department</vt:lpstr>
      <vt:lpstr>Summary</vt:lpstr>
      <vt:lpstr>Recommendation</vt:lpstr>
      <vt:lpstr>Is Ferguson a Blueprint?</vt:lpstr>
      <vt:lpstr>PowerPoint Presentation</vt:lpstr>
      <vt:lpstr>Policies &amp; Training Generally</vt:lpstr>
      <vt:lpstr>Monell v. Dept. of Soc. Services</vt:lpstr>
      <vt:lpstr>PowerPoint Presentation</vt:lpstr>
      <vt:lpstr>§ 1983 Claims under Monell</vt:lpstr>
      <vt:lpstr>PowerPoint Presentation</vt:lpstr>
      <vt:lpstr>Deliberate Indifference</vt:lpstr>
      <vt:lpstr>Authority</vt:lpstr>
      <vt:lpstr>42 U.S.C § 14141</vt:lpstr>
      <vt:lpstr>Open Consent Decrees</vt:lpstr>
      <vt:lpstr>Progression</vt:lpstr>
      <vt:lpstr>PowerPoint Presentation</vt:lpstr>
      <vt:lpstr>PowerPoint Presentation</vt:lpstr>
      <vt:lpstr>Bias Based Policing</vt:lpstr>
      <vt:lpstr>Introduction</vt:lpstr>
      <vt:lpstr>Myth or Legend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vt:lpstr>
      <vt:lpstr>Recommendations</vt:lpstr>
      <vt:lpstr>The DOJ Recommended:</vt:lpstr>
      <vt:lpstr>The DOJ Recommended:</vt:lpstr>
      <vt:lpstr>PowerPoint Presentation</vt:lpstr>
      <vt:lpstr>What’s Real?</vt:lpstr>
      <vt:lpstr>Ferguson Report</vt:lpstr>
      <vt:lpstr>Ferguson Report</vt:lpstr>
      <vt:lpstr>DOJ Recommended </vt:lpstr>
      <vt:lpstr>DOJ Recommended </vt:lpstr>
      <vt:lpstr>Force Review</vt:lpstr>
      <vt:lpstr>PowerPoint Presentation</vt:lpstr>
      <vt:lpstr>Purpose of Use of Force Reporting</vt:lpstr>
      <vt:lpstr>Purpose of Use of Force Reporting</vt:lpstr>
      <vt:lpstr>Purpose of Use of Force Reporting</vt:lpstr>
      <vt:lpstr>Purpose of Use of Force Reporting</vt:lpstr>
      <vt:lpstr>Supervisory Response</vt:lpstr>
      <vt:lpstr>PowerPoint Presentation</vt:lpstr>
      <vt:lpstr>Supervisory Response</vt:lpstr>
      <vt:lpstr>Force Evaluation</vt:lpstr>
      <vt:lpstr>Force Evaluation</vt:lpstr>
      <vt:lpstr>Supervisor Narrative </vt:lpstr>
      <vt:lpstr>Supervisor</vt:lpstr>
      <vt:lpstr>Supervision</vt:lpstr>
      <vt:lpstr>It All Starts with Supervisors</vt:lpstr>
      <vt:lpstr>Supervision</vt:lpstr>
      <vt:lpstr>DOJ Recommendation: </vt:lpstr>
      <vt:lpstr>DOJ Recommendation: </vt:lpstr>
      <vt:lpstr>PowerPoint Presentation</vt:lpstr>
      <vt:lpstr>Accepting &amp; Investigating Complaints of Misconduct</vt:lpstr>
      <vt:lpstr>Complaints of Misconduct</vt:lpstr>
      <vt:lpstr>DOJ Recommended:</vt:lpstr>
      <vt:lpstr>DOJ Recommended:</vt:lpstr>
      <vt:lpstr>Training</vt:lpstr>
      <vt:lpstr>Training</vt:lpstr>
      <vt:lpstr>DOJ Recommended:</vt:lpstr>
      <vt:lpstr>Failure to Train </vt:lpstr>
      <vt:lpstr>City of Canton v. Harris 389 U.S. 378 (1989)</vt:lpstr>
      <vt:lpstr>PowerPoint Presentation</vt:lpstr>
      <vt:lpstr>Training</vt:lpstr>
      <vt:lpstr>Community Policing</vt:lpstr>
      <vt:lpstr>Community Policing</vt:lpstr>
      <vt:lpstr>DOJ Recommended:</vt:lpstr>
      <vt:lpstr>DOJ Recommended:</vt:lpstr>
      <vt:lpstr>DOJ Recommended:</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UPDATE</dc:title>
  <dc:creator>Eric Daigle</dc:creator>
  <cp:lastModifiedBy>Eric Atstupenas</cp:lastModifiedBy>
  <cp:revision>93</cp:revision>
  <cp:lastPrinted>2015-07-09T20:07:36Z</cp:lastPrinted>
  <dcterms:created xsi:type="dcterms:W3CDTF">2012-10-10T04:37:51Z</dcterms:created>
  <dcterms:modified xsi:type="dcterms:W3CDTF">2015-09-20T23:26:44Z</dcterms:modified>
</cp:coreProperties>
</file>